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56" r:id="rId2"/>
    <p:sldId id="257" r:id="rId3"/>
    <p:sldId id="258" r:id="rId4"/>
    <p:sldId id="262" r:id="rId5"/>
    <p:sldId id="269" r:id="rId6"/>
    <p:sldId id="280" r:id="rId7"/>
    <p:sldId id="270" r:id="rId8"/>
    <p:sldId id="263" r:id="rId9"/>
    <p:sldId id="268" r:id="rId10"/>
    <p:sldId id="286" r:id="rId11"/>
    <p:sldId id="267" r:id="rId12"/>
    <p:sldId id="273" r:id="rId13"/>
    <p:sldId id="274" r:id="rId14"/>
    <p:sldId id="275" r:id="rId15"/>
    <p:sldId id="278" r:id="rId16"/>
    <p:sldId id="279" r:id="rId17"/>
    <p:sldId id="277" r:id="rId18"/>
    <p:sldId id="276" r:id="rId19"/>
    <p:sldId id="281" r:id="rId20"/>
    <p:sldId id="283" r:id="rId21"/>
    <p:sldId id="285" r:id="rId22"/>
    <p:sldId id="284" r:id="rId23"/>
    <p:sldId id="272" r:id="rId24"/>
    <p:sldId id="282" r:id="rId25"/>
    <p:sldId id="266" r:id="rId26"/>
    <p:sldId id="265" r:id="rId27"/>
    <p:sldId id="287" r:id="rId28"/>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Public Sans" panose="020B0604020202020204" charset="0"/>
      <p:regular r:id="rId34"/>
    </p:embeddedFont>
    <p:embeddedFont>
      <p:font typeface="Retropix"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n Minh Duc 20203895" initials="NMD2" lastIdx="1" clrIdx="0">
    <p:extLst>
      <p:ext uri="{19B8F6BF-5375-455C-9EA6-DF929625EA0E}">
        <p15:presenceInfo xmlns:p15="http://schemas.microsoft.com/office/powerpoint/2012/main" userId="S::Duc.NM203895@sis.hust.edu.vn::f469f2a9-b527-4110-a978-97e3477608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76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8" d="100"/>
          <a:sy n="58" d="100"/>
        </p:scale>
        <p:origin x="51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991A6E-CAD1-4AB0-A13F-380748586CFD}"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8922F-F585-4F43-833D-939C663BCA13}" type="slidenum">
              <a:rPr lang="en-US" smtClean="0"/>
              <a:t>‹#›</a:t>
            </a:fld>
            <a:endParaRPr lang="en-US"/>
          </a:p>
        </p:txBody>
      </p:sp>
    </p:spTree>
    <p:extLst>
      <p:ext uri="{BB962C8B-B14F-4D97-AF65-F5344CB8AC3E}">
        <p14:creationId xmlns:p14="http://schemas.microsoft.com/office/powerpoint/2010/main" val="4017932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8922F-F585-4F43-833D-939C663BCA13}" type="slidenum">
              <a:rPr lang="en-US" smtClean="0"/>
              <a:t>17</a:t>
            </a:fld>
            <a:endParaRPr lang="en-US"/>
          </a:p>
        </p:txBody>
      </p:sp>
    </p:spTree>
    <p:extLst>
      <p:ext uri="{BB962C8B-B14F-4D97-AF65-F5344CB8AC3E}">
        <p14:creationId xmlns:p14="http://schemas.microsoft.com/office/powerpoint/2010/main" val="3495993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C8922F-F585-4F43-833D-939C663BCA13}" type="slidenum">
              <a:rPr lang="en-US" smtClean="0"/>
              <a:t>25</a:t>
            </a:fld>
            <a:endParaRPr lang="en-US"/>
          </a:p>
        </p:txBody>
      </p:sp>
    </p:spTree>
    <p:extLst>
      <p:ext uri="{BB962C8B-B14F-4D97-AF65-F5344CB8AC3E}">
        <p14:creationId xmlns:p14="http://schemas.microsoft.com/office/powerpoint/2010/main" val="636691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svg"/><Relationship Id="rId30" Type="http://schemas.openxmlformats.org/officeDocument/2006/relationships/image" Target="../media/image29.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1.wdp"/><Relationship Id="rId2" Type="http://schemas.openxmlformats.org/officeDocument/2006/relationships/image" Target="../media/image41.png"/><Relationship Id="rId16"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65.png"/><Relationship Id="rId2" Type="http://schemas.openxmlformats.org/officeDocument/2006/relationships/image" Target="../media/image41.png"/><Relationship Id="rId16"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2.wdp"/><Relationship Id="rId2" Type="http://schemas.openxmlformats.org/officeDocument/2006/relationships/image" Target="../media/image41.png"/><Relationship Id="rId16"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3.wdp"/><Relationship Id="rId2" Type="http://schemas.openxmlformats.org/officeDocument/2006/relationships/image" Target="../media/image41.png"/><Relationship Id="rId16"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4.wdp"/><Relationship Id="rId2" Type="http://schemas.openxmlformats.org/officeDocument/2006/relationships/image" Target="../media/image41.png"/><Relationship Id="rId16"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microsoft.com/office/2007/relationships/hdphoto" Target="../media/hdphoto5.wdp"/><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69.png"/><Relationship Id="rId2" Type="http://schemas.openxmlformats.org/officeDocument/2006/relationships/notesSlide" Target="../notesSlides/notesSlide1.xml"/><Relationship Id="rId16" Type="http://schemas.openxmlformats.org/officeDocument/2006/relationships/image" Target="../media/image54.svg"/><Relationship Id="rId20"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19" Type="http://schemas.openxmlformats.org/officeDocument/2006/relationships/image" Target="../media/image70.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7.wdp"/><Relationship Id="rId2" Type="http://schemas.openxmlformats.org/officeDocument/2006/relationships/image" Target="../media/image41.png"/><Relationship Id="rId16"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8.wdp"/><Relationship Id="rId2" Type="http://schemas.openxmlformats.org/officeDocument/2006/relationships/image" Target="../media/image41.png"/><Relationship Id="rId16"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18" Type="http://schemas.openxmlformats.org/officeDocument/2006/relationships/image" Target="../media/image33.pn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17" Type="http://schemas.openxmlformats.org/officeDocument/2006/relationships/image" Target="../media/image12.svg"/><Relationship Id="rId2" Type="http://schemas.openxmlformats.org/officeDocument/2006/relationships/image" Target="../media/image15.png"/><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image" Target="../media/image28.svg"/><Relationship Id="rId10" Type="http://schemas.openxmlformats.org/officeDocument/2006/relationships/image" Target="../media/image23.png"/><Relationship Id="rId19" Type="http://schemas.openxmlformats.org/officeDocument/2006/relationships/image" Target="../media/image34.svg"/><Relationship Id="rId4" Type="http://schemas.openxmlformats.org/officeDocument/2006/relationships/image" Target="../media/image17.png"/><Relationship Id="rId9" Type="http://schemas.openxmlformats.org/officeDocument/2006/relationships/image" Target="../media/image22.svg"/><Relationship Id="rId14" Type="http://schemas.openxmlformats.org/officeDocument/2006/relationships/image" Target="../media/image27.png"/></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9.wdp"/><Relationship Id="rId2" Type="http://schemas.openxmlformats.org/officeDocument/2006/relationships/image" Target="../media/image41.png"/><Relationship Id="rId16"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10.wdp"/><Relationship Id="rId2" Type="http://schemas.openxmlformats.org/officeDocument/2006/relationships/image" Target="../media/image41.png"/><Relationship Id="rId16"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11.wdp"/><Relationship Id="rId2" Type="http://schemas.openxmlformats.org/officeDocument/2006/relationships/image" Target="../media/image41.png"/><Relationship Id="rId16"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microsoft.com/office/2007/relationships/hdphoto" Target="../media/hdphoto12.wdp"/><Relationship Id="rId2" Type="http://schemas.openxmlformats.org/officeDocument/2006/relationships/image" Target="../media/image41.png"/><Relationship Id="rId16"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2.xml"/><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hyperlink" Target="https://bmeelearning.wordpress.com/2023/12/17/20231-et2031-144112-nhom-8-thiet-ke-va-xay-dung-game-ran-san-moi-bang-nnlt-c/" TargetMode="Externa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36.svg"/><Relationship Id="rId21" Type="http://schemas.openxmlformats.org/officeDocument/2006/relationships/image" Target="../media/image38.jpe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35.png"/><Relationship Id="rId16" Type="http://schemas.openxmlformats.org/officeDocument/2006/relationships/image" Target="../media/image25.png"/><Relationship Id="rId20"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30.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29.png"/><Relationship Id="rId9" Type="http://schemas.openxmlformats.org/officeDocument/2006/relationships/image" Target="../media/image18.sv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18" Type="http://schemas.openxmlformats.org/officeDocument/2006/relationships/image" Target="../media/image55.pn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17" Type="http://schemas.openxmlformats.org/officeDocument/2006/relationships/image" Target="../media/image57.png"/><Relationship Id="rId2" Type="http://schemas.openxmlformats.org/officeDocument/2006/relationships/image" Target="../media/image41.png"/><Relationship Id="rId16"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59.png"/><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8.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60.png"/><Relationship Id="rId16" Type="http://schemas.openxmlformats.org/officeDocument/2006/relationships/image" Target="../media/image54.svg"/><Relationship Id="rId1" Type="http://schemas.openxmlformats.org/officeDocument/2006/relationships/slideLayout" Target="../slideLayouts/slideLayout7.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slides/_rels/slide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2.svg"/><Relationship Id="rId7" Type="http://schemas.openxmlformats.org/officeDocument/2006/relationships/image" Target="../media/image46.sv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svg"/><Relationship Id="rId5" Type="http://schemas.openxmlformats.org/officeDocument/2006/relationships/image" Target="../media/image44.svg"/><Relationship Id="rId15" Type="http://schemas.openxmlformats.org/officeDocument/2006/relationships/image" Target="../media/image54.sv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2" name="Freeform 2"/>
          <p:cNvSpPr/>
          <p:nvPr/>
        </p:nvSpPr>
        <p:spPr>
          <a:xfrm>
            <a:off x="633368" y="3626446"/>
            <a:ext cx="782400" cy="1057297"/>
          </a:xfrm>
          <a:custGeom>
            <a:avLst/>
            <a:gdLst/>
            <a:ahLst/>
            <a:cxnLst/>
            <a:rect l="l" t="t" r="r" b="b"/>
            <a:pathLst>
              <a:path w="782400" h="1057297">
                <a:moveTo>
                  <a:pt x="0" y="0"/>
                </a:moveTo>
                <a:lnTo>
                  <a:pt x="782400" y="0"/>
                </a:lnTo>
                <a:lnTo>
                  <a:pt x="782400" y="1057296"/>
                </a:lnTo>
                <a:lnTo>
                  <a:pt x="0" y="1057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11249" y="2300667"/>
            <a:ext cx="1026639" cy="785846"/>
          </a:xfrm>
          <a:custGeom>
            <a:avLst/>
            <a:gdLst/>
            <a:ahLst/>
            <a:cxnLst/>
            <a:rect l="l" t="t" r="r" b="b"/>
            <a:pathLst>
              <a:path w="1026639" h="785846">
                <a:moveTo>
                  <a:pt x="0" y="0"/>
                </a:moveTo>
                <a:lnTo>
                  <a:pt x="1026639" y="0"/>
                </a:lnTo>
                <a:lnTo>
                  <a:pt x="1026639" y="785845"/>
                </a:lnTo>
                <a:lnTo>
                  <a:pt x="0" y="7858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43623" y="538933"/>
            <a:ext cx="961890" cy="1221800"/>
          </a:xfrm>
          <a:custGeom>
            <a:avLst/>
            <a:gdLst/>
            <a:ahLst/>
            <a:cxnLst/>
            <a:rect l="l" t="t" r="r" b="b"/>
            <a:pathLst>
              <a:path w="961890" h="1221800">
                <a:moveTo>
                  <a:pt x="0" y="0"/>
                </a:moveTo>
                <a:lnTo>
                  <a:pt x="961890" y="0"/>
                </a:lnTo>
                <a:lnTo>
                  <a:pt x="961890" y="1221801"/>
                </a:lnTo>
                <a:lnTo>
                  <a:pt x="0" y="12218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802844" y="748018"/>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6802084" y="2294658"/>
            <a:ext cx="779562" cy="779562"/>
          </a:xfrm>
          <a:custGeom>
            <a:avLst/>
            <a:gdLst/>
            <a:ahLst/>
            <a:cxnLst/>
            <a:rect l="l" t="t" r="r" b="b"/>
            <a:pathLst>
              <a:path w="779562" h="779562">
                <a:moveTo>
                  <a:pt x="0" y="0"/>
                </a:moveTo>
                <a:lnTo>
                  <a:pt x="779562" y="0"/>
                </a:lnTo>
                <a:lnTo>
                  <a:pt x="779562" y="779562"/>
                </a:lnTo>
                <a:lnTo>
                  <a:pt x="0" y="77956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1376769" y="5219161"/>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9" name="Group 9"/>
          <p:cNvGrpSpPr/>
          <p:nvPr/>
        </p:nvGrpSpPr>
        <p:grpSpPr>
          <a:xfrm>
            <a:off x="11225550" y="7467082"/>
            <a:ext cx="6840469" cy="1274858"/>
            <a:chOff x="0" y="0"/>
            <a:chExt cx="9120625" cy="1699811"/>
          </a:xfrm>
        </p:grpSpPr>
        <p:grpSp>
          <p:nvGrpSpPr>
            <p:cNvPr id="10" name="Group 10"/>
            <p:cNvGrpSpPr/>
            <p:nvPr/>
          </p:nvGrpSpPr>
          <p:grpSpPr>
            <a:xfrm>
              <a:off x="0" y="0"/>
              <a:ext cx="9120625" cy="1699811"/>
              <a:chOff x="0" y="0"/>
              <a:chExt cx="2180608" cy="406400"/>
            </a:xfrm>
          </p:grpSpPr>
          <p:sp>
            <p:nvSpPr>
              <p:cNvPr id="11" name="Freeform 11"/>
              <p:cNvSpPr/>
              <p:nvPr/>
            </p:nvSpPr>
            <p:spPr>
              <a:xfrm>
                <a:off x="0" y="0"/>
                <a:ext cx="2180608" cy="406400"/>
              </a:xfrm>
              <a:custGeom>
                <a:avLst/>
                <a:gdLst/>
                <a:ahLst/>
                <a:cxnLst/>
                <a:rect l="l" t="t" r="r" b="b"/>
                <a:pathLst>
                  <a:path w="2180608" h="406400">
                    <a:moveTo>
                      <a:pt x="1977408" y="0"/>
                    </a:moveTo>
                    <a:cubicBezTo>
                      <a:pt x="2089632" y="0"/>
                      <a:pt x="2180608" y="90976"/>
                      <a:pt x="2180608" y="203200"/>
                    </a:cubicBezTo>
                    <a:cubicBezTo>
                      <a:pt x="2180608" y="315424"/>
                      <a:pt x="2089632" y="406400"/>
                      <a:pt x="1977408" y="406400"/>
                    </a:cubicBezTo>
                    <a:lnTo>
                      <a:pt x="203200" y="406400"/>
                    </a:lnTo>
                    <a:cubicBezTo>
                      <a:pt x="90976" y="406400"/>
                      <a:pt x="0" y="315424"/>
                      <a:pt x="0" y="203200"/>
                    </a:cubicBezTo>
                    <a:cubicBezTo>
                      <a:pt x="0" y="90976"/>
                      <a:pt x="90976" y="0"/>
                      <a:pt x="203200" y="0"/>
                    </a:cubicBezTo>
                    <a:close/>
                  </a:path>
                </a:pathLst>
              </a:custGeom>
              <a:solidFill>
                <a:srgbClr val="CCCCCC"/>
              </a:solidFill>
              <a:ln w="28575" cap="sq">
                <a:solidFill>
                  <a:srgbClr val="000000"/>
                </a:solidFill>
                <a:prstDash val="solid"/>
                <a:miter/>
              </a:ln>
            </p:spPr>
          </p:sp>
          <p:sp>
            <p:nvSpPr>
              <p:cNvPr id="12" name="TextBox 12"/>
              <p:cNvSpPr txBox="1"/>
              <p:nvPr/>
            </p:nvSpPr>
            <p:spPr>
              <a:xfrm>
                <a:off x="0" y="-38100"/>
                <a:ext cx="812800" cy="444500"/>
              </a:xfrm>
              <a:prstGeom prst="rect">
                <a:avLst/>
              </a:prstGeom>
            </p:spPr>
            <p:txBody>
              <a:bodyPr lIns="50800" tIns="50800" rIns="50800" bIns="50800" rtlCol="0" anchor="ctr"/>
              <a:lstStyle/>
              <a:p>
                <a:pPr algn="ctr">
                  <a:lnSpc>
                    <a:spcPct val="150000"/>
                  </a:lnSpc>
                </a:pPr>
                <a:endParaRPr>
                  <a:latin typeface="Public Sans" panose="020B0604020202020204" charset="0"/>
                </a:endParaRPr>
              </a:p>
            </p:txBody>
          </p:sp>
        </p:grpSp>
        <p:sp>
          <p:nvSpPr>
            <p:cNvPr id="13" name="TextBox 13"/>
            <p:cNvSpPr txBox="1"/>
            <p:nvPr/>
          </p:nvSpPr>
          <p:spPr>
            <a:xfrm>
              <a:off x="2045021" y="286259"/>
              <a:ext cx="6159370" cy="828176"/>
            </a:xfrm>
            <a:prstGeom prst="rect">
              <a:avLst/>
            </a:prstGeom>
          </p:spPr>
          <p:txBody>
            <a:bodyPr lIns="0" tIns="0" rIns="0" bIns="0" rtlCol="0" anchor="t">
              <a:spAutoFit/>
            </a:bodyPr>
            <a:lstStyle/>
            <a:p>
              <a:pPr>
                <a:lnSpc>
                  <a:spcPct val="150000"/>
                </a:lnSpc>
              </a:pPr>
              <a:r>
                <a:rPr lang="en-US" sz="3066" dirty="0">
                  <a:solidFill>
                    <a:srgbClr val="000000"/>
                  </a:solidFill>
                  <a:latin typeface="Public Sans" panose="020B0604020202020204" charset="0"/>
                </a:rPr>
                <a:t>GVHD: </a:t>
              </a:r>
              <a:r>
                <a:rPr lang="en-US" sz="3066" dirty="0" err="1">
                  <a:solidFill>
                    <a:srgbClr val="000000"/>
                  </a:solidFill>
                  <a:latin typeface="Public Sans" panose="020B0604020202020204" charset="0"/>
                </a:rPr>
                <a:t>Hoàng</a:t>
              </a:r>
              <a:r>
                <a:rPr lang="en-US" sz="3066" dirty="0">
                  <a:solidFill>
                    <a:srgbClr val="000000"/>
                  </a:solidFill>
                  <a:latin typeface="Public Sans" panose="020B0604020202020204" charset="0"/>
                </a:rPr>
                <a:t> Quang </a:t>
              </a:r>
              <a:r>
                <a:rPr lang="en-US" sz="3066" dirty="0" err="1">
                  <a:solidFill>
                    <a:srgbClr val="000000"/>
                  </a:solidFill>
                  <a:latin typeface="Public Sans" panose="020B0604020202020204" charset="0"/>
                </a:rPr>
                <a:t>Huy</a:t>
              </a:r>
              <a:endParaRPr lang="en-US" sz="3066" dirty="0">
                <a:solidFill>
                  <a:srgbClr val="000000"/>
                </a:solidFill>
                <a:latin typeface="Public Sans" panose="020B0604020202020204" charset="0"/>
              </a:endParaRPr>
            </a:p>
          </p:txBody>
        </p:sp>
        <p:sp>
          <p:nvSpPr>
            <p:cNvPr id="14" name="Freeform 14"/>
            <p:cNvSpPr/>
            <p:nvPr/>
          </p:nvSpPr>
          <p:spPr>
            <a:xfrm>
              <a:off x="847938" y="380728"/>
              <a:ext cx="966470" cy="938355"/>
            </a:xfrm>
            <a:custGeom>
              <a:avLst/>
              <a:gdLst/>
              <a:ahLst/>
              <a:cxnLst/>
              <a:rect l="l" t="t" r="r" b="b"/>
              <a:pathLst>
                <a:path w="966470" h="938355">
                  <a:moveTo>
                    <a:pt x="0" y="0"/>
                  </a:moveTo>
                  <a:lnTo>
                    <a:pt x="966470" y="0"/>
                  </a:lnTo>
                  <a:lnTo>
                    <a:pt x="966470" y="938355"/>
                  </a:lnTo>
                  <a:lnTo>
                    <a:pt x="0" y="9383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grpSp>
        <p:nvGrpSpPr>
          <p:cNvPr id="15" name="Group 15"/>
          <p:cNvGrpSpPr/>
          <p:nvPr/>
        </p:nvGrpSpPr>
        <p:grpSpPr>
          <a:xfrm>
            <a:off x="0" y="9052698"/>
            <a:ext cx="18288000" cy="1234302"/>
            <a:chOff x="0" y="0"/>
            <a:chExt cx="24384000" cy="1645736"/>
          </a:xfrm>
        </p:grpSpPr>
        <p:grpSp>
          <p:nvGrpSpPr>
            <p:cNvPr id="16" name="Group 16"/>
            <p:cNvGrpSpPr/>
            <p:nvPr/>
          </p:nvGrpSpPr>
          <p:grpSpPr>
            <a:xfrm>
              <a:off x="0" y="0"/>
              <a:ext cx="24384000" cy="1645736"/>
              <a:chOff x="0" y="0"/>
              <a:chExt cx="4816593" cy="325084"/>
            </a:xfrm>
          </p:grpSpPr>
          <p:sp>
            <p:nvSpPr>
              <p:cNvPr id="17" name="Freeform 17"/>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8" name="TextBox 18"/>
              <p:cNvSpPr txBox="1"/>
              <p:nvPr/>
            </p:nvSpPr>
            <p:spPr>
              <a:xfrm>
                <a:off x="0" y="-38100"/>
                <a:ext cx="812800" cy="850900"/>
              </a:xfrm>
              <a:prstGeom prst="rect">
                <a:avLst/>
              </a:prstGeom>
            </p:spPr>
            <p:txBody>
              <a:bodyPr lIns="254000" tIns="254000" rIns="254000" bIns="254000" rtlCol="0" anchor="ctr"/>
              <a:lstStyle/>
              <a:p>
                <a:pPr>
                  <a:lnSpc>
                    <a:spcPct val="150000"/>
                  </a:lnSpc>
                </a:pPr>
                <a:endParaRPr>
                  <a:latin typeface="Public Sans" panose="020B0604020202020204" charset="0"/>
                </a:endParaRPr>
              </a:p>
            </p:txBody>
          </p:sp>
        </p:grpSp>
        <p:sp>
          <p:nvSpPr>
            <p:cNvPr id="19" name="Freeform 19"/>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Freeform 20"/>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1" name="Freeform 21"/>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22" name="Freeform 22"/>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23" name="Freeform 23"/>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4" name="Freeform 24"/>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5" name="Freeform 25"/>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grpSp>
      <p:sp>
        <p:nvSpPr>
          <p:cNvPr id="26" name="Freeform 26"/>
          <p:cNvSpPr/>
          <p:nvPr/>
        </p:nvSpPr>
        <p:spPr>
          <a:xfrm>
            <a:off x="16801325" y="3632211"/>
            <a:ext cx="808959" cy="782484"/>
          </a:xfrm>
          <a:custGeom>
            <a:avLst/>
            <a:gdLst/>
            <a:ahLst/>
            <a:cxnLst/>
            <a:rect l="l" t="t" r="r" b="b"/>
            <a:pathLst>
              <a:path w="808959" h="782484">
                <a:moveTo>
                  <a:pt x="0" y="0"/>
                </a:moveTo>
                <a:lnTo>
                  <a:pt x="808959" y="0"/>
                </a:lnTo>
                <a:lnTo>
                  <a:pt x="808959" y="782484"/>
                </a:lnTo>
                <a:lnTo>
                  <a:pt x="0" y="78248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7" name="TextBox 27"/>
          <p:cNvSpPr txBox="1"/>
          <p:nvPr/>
        </p:nvSpPr>
        <p:spPr>
          <a:xfrm>
            <a:off x="1823301" y="-185603"/>
            <a:ext cx="13367899" cy="6110647"/>
          </a:xfrm>
          <a:prstGeom prst="rect">
            <a:avLst/>
          </a:prstGeom>
        </p:spPr>
        <p:txBody>
          <a:bodyPr wrap="square" lIns="0" tIns="0" rIns="0" bIns="0" rtlCol="0" anchor="t">
            <a:spAutoFit/>
          </a:bodyPr>
          <a:lstStyle/>
          <a:p>
            <a:pPr algn="just">
              <a:lnSpc>
                <a:spcPct val="150000"/>
              </a:lnSpc>
            </a:pPr>
            <a:r>
              <a:rPr lang="en-US" sz="9199" dirty="0" err="1">
                <a:solidFill>
                  <a:srgbClr val="FFFFFF"/>
                </a:solidFill>
                <a:latin typeface="Public Sans" panose="020B0604020202020204" charset="0"/>
              </a:rPr>
              <a:t>Thiết</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kế</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và</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xây</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dựng</a:t>
            </a:r>
            <a:endParaRPr lang="en-US" sz="9199" dirty="0">
              <a:solidFill>
                <a:srgbClr val="FFFFFF"/>
              </a:solidFill>
              <a:latin typeface="Public Sans" panose="020B0604020202020204" charset="0"/>
            </a:endParaRPr>
          </a:p>
          <a:p>
            <a:pPr marL="0" lvl="0" indent="0">
              <a:lnSpc>
                <a:spcPct val="150000"/>
              </a:lnSpc>
              <a:spcBef>
                <a:spcPct val="0"/>
              </a:spcBef>
            </a:pPr>
            <a:r>
              <a:rPr lang="en-US" sz="9199" dirty="0">
                <a:solidFill>
                  <a:srgbClr val="FFFFFF"/>
                </a:solidFill>
                <a:latin typeface="Public Sans" panose="020B0604020202020204" charset="0"/>
              </a:rPr>
              <a:t>Game </a:t>
            </a:r>
            <a:r>
              <a:rPr lang="en-US" sz="9199" dirty="0" err="1">
                <a:solidFill>
                  <a:srgbClr val="FFFFFF"/>
                </a:solidFill>
                <a:latin typeface="Public Sans" panose="020B0604020202020204" charset="0"/>
              </a:rPr>
              <a:t>rắn</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săn</a:t>
            </a:r>
            <a:r>
              <a:rPr lang="en-US" sz="9199" dirty="0">
                <a:solidFill>
                  <a:srgbClr val="FFFFFF"/>
                </a:solidFill>
                <a:latin typeface="Public Sans" panose="020B0604020202020204" charset="0"/>
              </a:rPr>
              <a:t> </a:t>
            </a:r>
            <a:r>
              <a:rPr lang="en-US" sz="9199" dirty="0" err="1">
                <a:solidFill>
                  <a:srgbClr val="FFFFFF"/>
                </a:solidFill>
                <a:latin typeface="Public Sans" panose="020B0604020202020204" charset="0"/>
              </a:rPr>
              <a:t>mồi</a:t>
            </a:r>
            <a:r>
              <a:rPr lang="en-US" sz="9199" dirty="0">
                <a:solidFill>
                  <a:srgbClr val="FFFFFF"/>
                </a:solidFill>
                <a:latin typeface="Public Sans" panose="020B0604020202020204" charset="0"/>
              </a:rPr>
              <a:t> </a:t>
            </a:r>
          </a:p>
          <a:p>
            <a:pPr marL="0" lvl="0" indent="0">
              <a:lnSpc>
                <a:spcPct val="150000"/>
              </a:lnSpc>
              <a:spcBef>
                <a:spcPct val="0"/>
              </a:spcBef>
            </a:pPr>
            <a:r>
              <a:rPr lang="en-US" sz="9199" dirty="0" err="1">
                <a:solidFill>
                  <a:srgbClr val="FFFFFF"/>
                </a:solidFill>
                <a:latin typeface="Public Sans" panose="020B0604020202020204" charset="0"/>
              </a:rPr>
              <a:t>bằng</a:t>
            </a:r>
            <a:r>
              <a:rPr lang="en-US" sz="9199" dirty="0">
                <a:solidFill>
                  <a:srgbClr val="FFFFFF"/>
                </a:solidFill>
                <a:latin typeface="Public Sans" panose="020B0604020202020204" charset="0"/>
              </a:rPr>
              <a:t> NNLT C++.</a:t>
            </a:r>
          </a:p>
        </p:txBody>
      </p:sp>
      <p:sp>
        <p:nvSpPr>
          <p:cNvPr id="28" name="Freeform 28"/>
          <p:cNvSpPr/>
          <p:nvPr/>
        </p:nvSpPr>
        <p:spPr>
          <a:xfrm>
            <a:off x="1571276" y="6633156"/>
            <a:ext cx="6893149" cy="2243407"/>
          </a:xfrm>
          <a:custGeom>
            <a:avLst/>
            <a:gdLst/>
            <a:ahLst/>
            <a:cxnLst/>
            <a:rect l="l" t="t" r="r" b="b"/>
            <a:pathLst>
              <a:path w="6893149" h="2243407">
                <a:moveTo>
                  <a:pt x="0" y="0"/>
                </a:moveTo>
                <a:lnTo>
                  <a:pt x="6893150" y="0"/>
                </a:lnTo>
                <a:lnTo>
                  <a:pt x="6893150" y="2243406"/>
                </a:lnTo>
                <a:lnTo>
                  <a:pt x="0" y="224340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dirty="0"/>
          </a:p>
        </p:txBody>
      </p:sp>
      <p:sp>
        <p:nvSpPr>
          <p:cNvPr id="29" name="TextBox 29"/>
          <p:cNvSpPr txBox="1"/>
          <p:nvPr/>
        </p:nvSpPr>
        <p:spPr>
          <a:xfrm>
            <a:off x="1537888" y="7098741"/>
            <a:ext cx="6771030" cy="1690014"/>
          </a:xfrm>
          <a:prstGeom prst="rect">
            <a:avLst/>
          </a:prstGeom>
        </p:spPr>
        <p:txBody>
          <a:bodyPr lIns="0" tIns="0" rIns="0" bIns="0" rtlCol="0" anchor="t">
            <a:spAutoFit/>
          </a:bodyPr>
          <a:lstStyle/>
          <a:p>
            <a:pPr algn="ctr">
              <a:lnSpc>
                <a:spcPct val="150000"/>
              </a:lnSpc>
            </a:pPr>
            <a:r>
              <a:rPr lang="en-US" sz="3899" dirty="0" err="1">
                <a:solidFill>
                  <a:srgbClr val="000000"/>
                </a:solidFill>
                <a:latin typeface="Public Sans" panose="020B0604020202020204" charset="0"/>
              </a:rPr>
              <a:t>Nguyễn</a:t>
            </a:r>
            <a:r>
              <a:rPr lang="en-US" sz="3899" dirty="0">
                <a:solidFill>
                  <a:srgbClr val="000000"/>
                </a:solidFill>
                <a:latin typeface="Public Sans" panose="020B0604020202020204" charset="0"/>
              </a:rPr>
              <a:t> Minh </a:t>
            </a:r>
            <a:r>
              <a:rPr lang="en-US" sz="3899" dirty="0" err="1">
                <a:solidFill>
                  <a:srgbClr val="000000"/>
                </a:solidFill>
                <a:latin typeface="Public Sans" panose="020B0604020202020204" charset="0"/>
              </a:rPr>
              <a:t>Đức</a:t>
            </a:r>
            <a:endParaRPr lang="en-US" sz="3899" dirty="0">
              <a:solidFill>
                <a:srgbClr val="000000"/>
              </a:solidFill>
              <a:latin typeface="Public Sans" panose="020B0604020202020204" charset="0"/>
            </a:endParaRPr>
          </a:p>
          <a:p>
            <a:pPr algn="ctr">
              <a:lnSpc>
                <a:spcPct val="150000"/>
              </a:lnSpc>
            </a:pPr>
            <a:r>
              <a:rPr lang="en-US" sz="3899" dirty="0">
                <a:solidFill>
                  <a:srgbClr val="000000"/>
                </a:solidFill>
                <a:latin typeface="Public Sans" panose="020B0604020202020204" charset="0"/>
              </a:rPr>
              <a:t>20203895</a:t>
            </a:r>
          </a:p>
        </p:txBody>
      </p:sp>
      <p:sp>
        <p:nvSpPr>
          <p:cNvPr id="30" name="TextBox 30"/>
          <p:cNvSpPr txBox="1"/>
          <p:nvPr/>
        </p:nvSpPr>
        <p:spPr>
          <a:xfrm>
            <a:off x="1684048" y="6457021"/>
            <a:ext cx="5707352" cy="810350"/>
          </a:xfrm>
          <a:prstGeom prst="rect">
            <a:avLst/>
          </a:prstGeom>
        </p:spPr>
        <p:txBody>
          <a:bodyPr wrap="square" lIns="0" tIns="0" rIns="0" bIns="0" rtlCol="0" anchor="t">
            <a:spAutoFit/>
          </a:bodyPr>
          <a:lstStyle/>
          <a:p>
            <a:pPr algn="ctr">
              <a:lnSpc>
                <a:spcPct val="150000"/>
              </a:lnSpc>
            </a:pPr>
            <a:r>
              <a:rPr lang="en-US" sz="4000" u="sng" dirty="0" err="1">
                <a:solidFill>
                  <a:schemeClr val="bg1"/>
                </a:solidFill>
                <a:latin typeface="Public Sans" panose="020B0604020202020204" charset="0"/>
              </a:rPr>
              <a:t>Nhóm</a:t>
            </a:r>
            <a:r>
              <a:rPr lang="en-US" sz="4000" u="sng" dirty="0">
                <a:solidFill>
                  <a:schemeClr val="bg1"/>
                </a:solidFill>
                <a:latin typeface="Public Sans" panose="020B0604020202020204" charset="0"/>
              </a:rPr>
              <a:t> 8: Sans Raison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0" y="0"/>
            <a:ext cx="18288000" cy="1323439"/>
          </a:xfrm>
          <a:prstGeom prst="rect">
            <a:avLst/>
          </a:prstGeom>
        </p:spPr>
        <p:txBody>
          <a:bodyPr wrap="square">
            <a:spAutoFit/>
          </a:bodyPr>
          <a:lstStyle/>
          <a:p>
            <a:pPr algn="ctr"/>
            <a:r>
              <a:rPr lang="en-US" sz="8000" dirty="0">
                <a:solidFill>
                  <a:srgbClr val="FFFFFF"/>
                </a:solidFill>
                <a:latin typeface="Public Sans" panose="020B0604020202020204" charset="0"/>
              </a:rPr>
              <a:t>Class diagram</a:t>
            </a:r>
          </a:p>
        </p:txBody>
      </p:sp>
      <p:pic>
        <p:nvPicPr>
          <p:cNvPr id="4" name="Picture 3">
            <a:extLst>
              <a:ext uri="{FF2B5EF4-FFF2-40B4-BE49-F238E27FC236}">
                <a16:creationId xmlns:a16="http://schemas.microsoft.com/office/drawing/2014/main" id="{D7EA6EF5-75A9-491A-830E-99C9C1733BC1}"/>
              </a:ext>
            </a:extLst>
          </p:cNvPr>
          <p:cNvPicPr>
            <a:picLocks noChangeAspect="1"/>
          </p:cNvPicPr>
          <p:nvPr/>
        </p:nvPicPr>
        <p:blipFill>
          <a:blip r:embed="rId16"/>
          <a:stretch>
            <a:fillRect/>
          </a:stretch>
        </p:blipFill>
        <p:spPr>
          <a:xfrm>
            <a:off x="0" y="1323439"/>
            <a:ext cx="18287996" cy="7669551"/>
          </a:xfrm>
          <a:prstGeom prst="rect">
            <a:avLst/>
          </a:prstGeom>
        </p:spPr>
      </p:pic>
    </p:spTree>
    <p:extLst>
      <p:ext uri="{BB962C8B-B14F-4D97-AF65-F5344CB8AC3E}">
        <p14:creationId xmlns:p14="http://schemas.microsoft.com/office/powerpoint/2010/main" val="16618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Retropix"/>
                <a:ea typeface="+mn-ea"/>
                <a:cs typeface="+mn-cs"/>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0" y="0"/>
            <a:ext cx="13487400" cy="1554272"/>
          </a:xfrm>
          <a:prstGeom prst="rect">
            <a:avLst/>
          </a:prstGeom>
        </p:spPr>
        <p:txBody>
          <a:bodyPr wrap="square">
            <a:spAutoFit/>
          </a:bodyPr>
          <a:lstStyle/>
          <a:p>
            <a:r>
              <a:rPr lang="en-US" sz="9200" dirty="0">
                <a:solidFill>
                  <a:srgbClr val="FFFFFF"/>
                </a:solidFill>
                <a:latin typeface="Public Sans"/>
              </a:rPr>
              <a:t>3.Thiết </a:t>
            </a:r>
            <a:r>
              <a:rPr lang="en-US" sz="9200" dirty="0" err="1">
                <a:solidFill>
                  <a:srgbClr val="FFFFFF"/>
                </a:solidFill>
                <a:latin typeface="Public Sans"/>
              </a:rPr>
              <a:t>kế</a:t>
            </a:r>
            <a:r>
              <a:rPr lang="en-US" sz="9200" dirty="0">
                <a:solidFill>
                  <a:srgbClr val="FFFFFF"/>
                </a:solidFill>
                <a:latin typeface="Public Sans"/>
              </a:rPr>
              <a:t> </a:t>
            </a:r>
            <a:r>
              <a:rPr lang="en-US" sz="9200" dirty="0" err="1">
                <a:solidFill>
                  <a:srgbClr val="FFFFFF"/>
                </a:solidFill>
                <a:latin typeface="Public Sans"/>
              </a:rPr>
              <a:t>và</a:t>
            </a:r>
            <a:r>
              <a:rPr lang="en-US" sz="9200" dirty="0">
                <a:solidFill>
                  <a:srgbClr val="FFFFFF"/>
                </a:solidFill>
                <a:latin typeface="Public Sans"/>
              </a:rPr>
              <a:t> </a:t>
            </a:r>
            <a:r>
              <a:rPr lang="en-US" sz="9200" dirty="0" err="1">
                <a:solidFill>
                  <a:srgbClr val="FFFFFF"/>
                </a:solidFill>
                <a:latin typeface="Public Sans"/>
              </a:rPr>
              <a:t>xây</a:t>
            </a:r>
            <a:r>
              <a:rPr lang="en-US" sz="9200" dirty="0">
                <a:solidFill>
                  <a:srgbClr val="FFFFFF"/>
                </a:solidFill>
                <a:latin typeface="Public Sans"/>
              </a:rPr>
              <a:t> </a:t>
            </a:r>
            <a:r>
              <a:rPr lang="en-US" sz="9200" dirty="0" err="1">
                <a:solidFill>
                  <a:srgbClr val="FFFFFF"/>
                </a:solidFill>
                <a:latin typeface="Public Sans"/>
              </a:rPr>
              <a:t>dựng</a:t>
            </a:r>
            <a:endParaRPr lang="en-US" sz="9200" dirty="0">
              <a:solidFill>
                <a:srgbClr val="FFFFFF"/>
              </a:solidFill>
              <a:latin typeface="Public Sans"/>
            </a:endParaRPr>
          </a:p>
        </p:txBody>
      </p:sp>
      <p:pic>
        <p:nvPicPr>
          <p:cNvPr id="3" name="Picture 2">
            <a:extLst>
              <a:ext uri="{FF2B5EF4-FFF2-40B4-BE49-F238E27FC236}">
                <a16:creationId xmlns:a16="http://schemas.microsoft.com/office/drawing/2014/main" id="{599550E2-C213-44AF-BD3E-1C8D32EB489F}"/>
              </a:ext>
            </a:extLst>
          </p:cNvPr>
          <p:cNvPicPr>
            <a:picLocks noChangeAspect="1"/>
          </p:cNvPicPr>
          <p:nvPr/>
        </p:nvPicPr>
        <p:blipFill>
          <a:blip r:embed="rId16"/>
          <a:stretch>
            <a:fillRect/>
          </a:stretch>
        </p:blipFill>
        <p:spPr>
          <a:xfrm>
            <a:off x="923106" y="1978888"/>
            <a:ext cx="7077894" cy="6329223"/>
          </a:xfrm>
          <a:prstGeom prst="rect">
            <a:avLst/>
          </a:prstGeom>
        </p:spPr>
      </p:pic>
      <p:sp>
        <p:nvSpPr>
          <p:cNvPr id="8" name="Rectangle 7">
            <a:extLst>
              <a:ext uri="{FF2B5EF4-FFF2-40B4-BE49-F238E27FC236}">
                <a16:creationId xmlns:a16="http://schemas.microsoft.com/office/drawing/2014/main" id="{AC8B4FAD-EB10-42B6-B526-C0C5660242CA}"/>
              </a:ext>
            </a:extLst>
          </p:cNvPr>
          <p:cNvSpPr/>
          <p:nvPr/>
        </p:nvSpPr>
        <p:spPr>
          <a:xfrm>
            <a:off x="8980026" y="2400300"/>
            <a:ext cx="7936374" cy="5016758"/>
          </a:xfrm>
          <a:prstGeom prst="rect">
            <a:avLst/>
          </a:prstGeom>
        </p:spPr>
        <p:txBody>
          <a:bodyPr wrap="square">
            <a:spAutoFit/>
          </a:bodyPr>
          <a:lstStyle/>
          <a:p>
            <a:pPr marL="457200" indent="-457200">
              <a:buFont typeface="Arial" panose="020B0604020202020204" pitchFamily="34" charset="0"/>
              <a:buChar char="•"/>
            </a:pPr>
            <a:r>
              <a:rPr lang="vi-VN" sz="3200" dirty="0">
                <a:solidFill>
                  <a:schemeClr val="bg1"/>
                </a:solidFill>
                <a:latin typeface="Public Sans" panose="020B0604020202020204" charset="0"/>
              </a:rPr>
              <a:t>Con rắn săn mồi</a:t>
            </a:r>
            <a:r>
              <a:rPr lang="en-US" sz="3200" dirty="0">
                <a:solidFill>
                  <a:schemeClr val="bg1"/>
                </a:solidFill>
                <a:latin typeface="Public Sans" panose="020B0604020202020204" charset="0"/>
              </a:rPr>
              <a:t> </a:t>
            </a:r>
            <a:r>
              <a:rPr lang="vi-VN" sz="3200" dirty="0">
                <a:solidFill>
                  <a:schemeClr val="bg1"/>
                </a:solidFill>
                <a:latin typeface="Public Sans" panose="020B0604020202020204" charset="0"/>
              </a:rPr>
              <a:t>sẽ là một chuỗi các hình tròn nhỏ (các đốt của con rắn) nối lại với nhau (số hình tròn nhỏ chính là độ dài của con rắn). </a:t>
            </a:r>
            <a:endParaRPr lang="en-US" sz="3200" dirty="0">
              <a:solidFill>
                <a:schemeClr val="bg1"/>
              </a:solidFill>
              <a:latin typeface="Public Sans" panose="020B0604020202020204" charset="0"/>
            </a:endParaRPr>
          </a:p>
          <a:p>
            <a:pPr marL="457200" indent="-457200">
              <a:buFont typeface="Arial" panose="020B0604020202020204" pitchFamily="34" charset="0"/>
              <a:buChar char="•"/>
            </a:pPr>
            <a:endParaRPr lang="en-US" sz="3200" dirty="0">
              <a:solidFill>
                <a:schemeClr val="bg1"/>
              </a:solidFill>
              <a:latin typeface="Public Sans" panose="020B0604020202020204" charset="0"/>
            </a:endParaRPr>
          </a:p>
          <a:p>
            <a:pPr marL="457200" indent="-457200">
              <a:buFont typeface="Arial" panose="020B0604020202020204" pitchFamily="34" charset="0"/>
              <a:buChar char="•"/>
            </a:pPr>
            <a:r>
              <a:rPr lang="vi-VN" sz="3200" dirty="0">
                <a:solidFill>
                  <a:schemeClr val="bg1"/>
                </a:solidFill>
                <a:latin typeface="Public Sans" panose="020B0604020202020204" charset="0"/>
              </a:rPr>
              <a:t>Khởi tạo trò chơi, có thể</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cài</a:t>
            </a:r>
            <a:r>
              <a:rPr lang="vi-VN" sz="3200" dirty="0">
                <a:solidFill>
                  <a:schemeClr val="bg1"/>
                </a:solidFill>
                <a:latin typeface="Public Sans" panose="020B0604020202020204" charset="0"/>
              </a:rPr>
              <a:t> đặt độ dài ban đầu của </a:t>
            </a:r>
            <a:r>
              <a:rPr lang="en-US" sz="3200" dirty="0">
                <a:solidFill>
                  <a:schemeClr val="bg1"/>
                </a:solidFill>
                <a:latin typeface="Public Sans" panose="020B0604020202020204" charset="0"/>
              </a:rPr>
              <a:t>con </a:t>
            </a:r>
            <a:r>
              <a:rPr lang="en-US" sz="3200" dirty="0" err="1">
                <a:solidFill>
                  <a:schemeClr val="bg1"/>
                </a:solidFill>
                <a:latin typeface="Public Sans" panose="020B0604020202020204" charset="0"/>
              </a:rPr>
              <a:t>rắn</a:t>
            </a:r>
            <a:r>
              <a:rPr lang="vi-VN" sz="3200" dirty="0">
                <a:solidFill>
                  <a:schemeClr val="bg1"/>
                </a:solidFill>
                <a:latin typeface="Public Sans" panose="020B0604020202020204" charset="0"/>
              </a:rPr>
              <a:t> </a:t>
            </a:r>
            <a:r>
              <a:rPr lang="en-US" sz="3200" dirty="0">
                <a:solidFill>
                  <a:schemeClr val="bg1"/>
                </a:solidFill>
                <a:latin typeface="Public Sans" panose="020B0604020202020204" charset="0"/>
              </a:rPr>
              <a:t>(</a:t>
            </a:r>
            <a:r>
              <a:rPr lang="vi-VN" sz="3200" dirty="0">
                <a:solidFill>
                  <a:schemeClr val="bg1"/>
                </a:solidFill>
                <a:latin typeface="Public Sans" panose="020B0604020202020204" charset="0"/>
              </a:rPr>
              <a:t>chẳng hạn</a:t>
            </a:r>
            <a:r>
              <a:rPr lang="en-US" sz="3200" dirty="0">
                <a:solidFill>
                  <a:schemeClr val="bg1"/>
                </a:solidFill>
                <a:latin typeface="Public Sans" panose="020B0604020202020204" charset="0"/>
              </a:rPr>
              <a:t> </a:t>
            </a:r>
            <a:r>
              <a:rPr lang="vi-VN" sz="3200" dirty="0">
                <a:solidFill>
                  <a:schemeClr val="bg1"/>
                </a:solidFill>
                <a:latin typeface="Public Sans" panose="020B0604020202020204" charset="0"/>
              </a:rPr>
              <a:t>là 3</a:t>
            </a:r>
            <a:r>
              <a:rPr lang="en-US" sz="3200" dirty="0">
                <a:solidFill>
                  <a:schemeClr val="bg1"/>
                </a:solidFill>
                <a:latin typeface="Public Sans" panose="020B0604020202020204" charset="0"/>
              </a:rPr>
              <a:t>)</a:t>
            </a:r>
            <a:r>
              <a:rPr lang="vi-VN" sz="3200" dirty="0">
                <a:solidFill>
                  <a:schemeClr val="bg1"/>
                </a:solidFill>
                <a:latin typeface="Public Sans" panose="020B0604020202020204" charset="0"/>
              </a:rPr>
              <a:t>. Trong quá trình trò chơi diễn ra, ta phải lưu được tọa độ của từng hình tròn đó.</a:t>
            </a:r>
            <a:endParaRPr lang="en-US" sz="3200" dirty="0">
              <a:solidFill>
                <a:schemeClr val="bg1"/>
              </a:solidFill>
              <a:latin typeface="Public Sans" panose="020B0604020202020204" charset="0"/>
            </a:endParaRPr>
          </a:p>
        </p:txBody>
      </p:sp>
    </p:spTree>
    <p:extLst>
      <p:ext uri="{BB962C8B-B14F-4D97-AF65-F5344CB8AC3E}">
        <p14:creationId xmlns:p14="http://schemas.microsoft.com/office/powerpoint/2010/main" val="1079252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5" name="Rectangle 4">
            <a:extLst>
              <a:ext uri="{FF2B5EF4-FFF2-40B4-BE49-F238E27FC236}">
                <a16:creationId xmlns:a16="http://schemas.microsoft.com/office/drawing/2014/main" id="{E1C5628E-5BDB-4066-82DC-D672ED18BD31}"/>
              </a:ext>
            </a:extLst>
          </p:cNvPr>
          <p:cNvSpPr/>
          <p:nvPr/>
        </p:nvSpPr>
        <p:spPr>
          <a:xfrm>
            <a:off x="816081" y="6742093"/>
            <a:ext cx="7828893" cy="954107"/>
          </a:xfrm>
          <a:prstGeom prst="rect">
            <a:avLst/>
          </a:prstGeom>
        </p:spPr>
        <p:txBody>
          <a:bodyPr wrap="square">
            <a:spAutoFit/>
          </a:bodyPr>
          <a:lstStyle/>
          <a:p>
            <a:r>
              <a:rPr lang="en-US" sz="2800" i="1" dirty="0">
                <a:solidFill>
                  <a:schemeClr val="bg1"/>
                </a:solidFill>
                <a:latin typeface="Public Sans" panose="020B0604020202020204" charset="0"/>
              </a:rPr>
              <a:t>X</a:t>
            </a:r>
            <a:r>
              <a:rPr lang="vi-VN" sz="2800" i="1" dirty="0">
                <a:solidFill>
                  <a:schemeClr val="bg1"/>
                </a:solidFill>
                <a:latin typeface="Public Sans" panose="020B0604020202020204" charset="0"/>
              </a:rPr>
              <a:t>ây dựng một đối tượng giúp lưu được tọa độ của một điểm trên trục tọa độ 2 chiều Oxy</a:t>
            </a:r>
            <a:r>
              <a:rPr lang="en-US" sz="2800" i="1" dirty="0">
                <a:solidFill>
                  <a:schemeClr val="bg1"/>
                </a:solidFill>
                <a:latin typeface="Public Sans" panose="020B0604020202020204" charset="0"/>
              </a:rPr>
              <a:t>.</a:t>
            </a:r>
          </a:p>
        </p:txBody>
      </p:sp>
      <p:sp>
        <p:nvSpPr>
          <p:cNvPr id="6" name="Rectangle 1">
            <a:extLst>
              <a:ext uri="{FF2B5EF4-FFF2-40B4-BE49-F238E27FC236}">
                <a16:creationId xmlns:a16="http://schemas.microsoft.com/office/drawing/2014/main" id="{CAFB4C64-18D5-4156-91D8-59AF5FF2EE3D}"/>
              </a:ext>
            </a:extLst>
          </p:cNvPr>
          <p:cNvSpPr>
            <a:spLocks noChangeArrowheads="1"/>
          </p:cNvSpPr>
          <p:nvPr/>
        </p:nvSpPr>
        <p:spPr bwMode="auto">
          <a:xfrm>
            <a:off x="9143998" y="1927288"/>
            <a:ext cx="8229602" cy="5016758"/>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457200" lvl="0" indent="-457200" eaLnBrk="0" fontAlgn="base" hangingPunct="0">
              <a:spcBef>
                <a:spcPct val="0"/>
              </a:spcBef>
              <a:spcAft>
                <a:spcPct val="0"/>
              </a:spcAft>
              <a:buFont typeface="Arial" panose="020B0604020202020204" pitchFamily="34" charset="0"/>
              <a:buChar char="•"/>
            </a:pPr>
            <a:r>
              <a:rPr lang="vi-VN" altLang="en-US" sz="3200" dirty="0">
                <a:solidFill>
                  <a:schemeClr val="bg1"/>
                </a:solidFill>
                <a:latin typeface="Public Sans" panose="020B0604020202020204" charset="0"/>
              </a:rPr>
              <a:t>Một con rắn sẽ là 1 mảng các đối tượng </a:t>
            </a:r>
            <a:r>
              <a:rPr lang="vi-VN" altLang="en-US" sz="3200" b="1" i="1" dirty="0">
                <a:solidFill>
                  <a:schemeClr val="bg1"/>
                </a:solidFill>
                <a:latin typeface="Public Sans" panose="020B0604020202020204" charset="0"/>
              </a:rPr>
              <a:t>Point</a:t>
            </a:r>
            <a:r>
              <a:rPr lang="vi-VN" altLang="en-US" sz="3200" dirty="0">
                <a:solidFill>
                  <a:schemeClr val="bg1"/>
                </a:solidFill>
                <a:latin typeface="Public Sans" panose="020B0604020202020204" charset="0"/>
              </a:rPr>
              <a:t>. Tại mỗi đốt, cặp tọa độ (x,</a:t>
            </a:r>
            <a:r>
              <a:rPr lang="en-US" altLang="en-US" sz="3200" dirty="0">
                <a:solidFill>
                  <a:schemeClr val="bg1"/>
                </a:solidFill>
                <a:latin typeface="Public Sans" panose="020B0604020202020204" charset="0"/>
              </a:rPr>
              <a:t> </a:t>
            </a:r>
            <a:r>
              <a:rPr lang="vi-VN" altLang="en-US" sz="3200" dirty="0">
                <a:solidFill>
                  <a:schemeClr val="bg1"/>
                </a:solidFill>
                <a:latin typeface="Public Sans" panose="020B0604020202020204" charset="0"/>
              </a:rPr>
              <a:t>y) sẽ lưu vị trí đốt hiện tại và cặp tọa độ (x0,</a:t>
            </a:r>
            <a:r>
              <a:rPr lang="en-US" altLang="en-US" sz="3200" dirty="0">
                <a:solidFill>
                  <a:schemeClr val="bg1"/>
                </a:solidFill>
                <a:latin typeface="Public Sans" panose="020B0604020202020204" charset="0"/>
              </a:rPr>
              <a:t> </a:t>
            </a:r>
            <a:r>
              <a:rPr lang="vi-VN" altLang="en-US" sz="3200" dirty="0">
                <a:solidFill>
                  <a:schemeClr val="bg1"/>
                </a:solidFill>
                <a:latin typeface="Public Sans" panose="020B0604020202020204" charset="0"/>
              </a:rPr>
              <a:t>y0) sẽ lưu ví trí trước đó của đốt hiện tại.</a:t>
            </a:r>
            <a:endParaRPr lang="en-US" altLang="en-US" sz="3200" dirty="0">
              <a:solidFill>
                <a:schemeClr val="bg1"/>
              </a:solidFill>
              <a:latin typeface="Public Sans" panose="020B0604020202020204" charset="0"/>
            </a:endParaRPr>
          </a:p>
          <a:p>
            <a:pPr marL="457200" lvl="0" indent="-457200" eaLnBrk="0" fontAlgn="base" hangingPunct="0">
              <a:spcBef>
                <a:spcPct val="0"/>
              </a:spcBef>
              <a:spcAft>
                <a:spcPct val="0"/>
              </a:spcAft>
              <a:buFont typeface="Arial" panose="020B0604020202020204" pitchFamily="34" charset="0"/>
              <a:buChar char="•"/>
            </a:pPr>
            <a:endParaRPr lang="vi-VN" altLang="en-US" sz="3200" dirty="0">
              <a:solidFill>
                <a:schemeClr val="bg1"/>
              </a:solidFill>
              <a:latin typeface="Public Sans" panose="020B0604020202020204" charset="0"/>
            </a:endParaRPr>
          </a:p>
          <a:p>
            <a:pPr marL="457200" lvl="0" indent="-457200" eaLnBrk="0" fontAlgn="base" hangingPunct="0">
              <a:spcBef>
                <a:spcPct val="0"/>
              </a:spcBef>
              <a:spcAft>
                <a:spcPct val="0"/>
              </a:spcAft>
              <a:buFont typeface="Arial" panose="020B0604020202020204" pitchFamily="34" charset="0"/>
              <a:buChar char="•"/>
            </a:pPr>
            <a:r>
              <a:rPr lang="vi-VN" altLang="en-US" sz="3200" dirty="0">
                <a:solidFill>
                  <a:schemeClr val="bg1"/>
                </a:solidFill>
                <a:latin typeface="Public Sans" panose="020B0604020202020204" charset="0"/>
              </a:rPr>
              <a:t>Mỗi đối tượng thức ăn sẽ là 1 đối tượng </a:t>
            </a:r>
            <a:r>
              <a:rPr lang="vi-VN" altLang="en-US" sz="3200" b="1" i="1" dirty="0">
                <a:solidFill>
                  <a:schemeClr val="bg1"/>
                </a:solidFill>
                <a:latin typeface="Public Sans" panose="020B0604020202020204" charset="0"/>
              </a:rPr>
              <a:t>Point</a:t>
            </a:r>
            <a:r>
              <a:rPr lang="vi-VN" altLang="en-US" sz="3200" dirty="0">
                <a:solidFill>
                  <a:schemeClr val="bg1"/>
                </a:solidFill>
                <a:latin typeface="Public Sans" panose="020B0604020202020204" charset="0"/>
              </a:rPr>
              <a:t>.</a:t>
            </a:r>
            <a:r>
              <a:rPr lang="en-US" altLang="en-US" sz="3200" dirty="0">
                <a:solidFill>
                  <a:schemeClr val="bg1"/>
                </a:solidFill>
                <a:latin typeface="Public Sans" panose="020B0604020202020204" charset="0"/>
              </a:rPr>
              <a:t> S</a:t>
            </a:r>
            <a:r>
              <a:rPr lang="vi-VN" altLang="en-US" sz="3200" dirty="0">
                <a:solidFill>
                  <a:schemeClr val="bg1"/>
                </a:solidFill>
                <a:latin typeface="Public Sans" panose="020B0604020202020204" charset="0"/>
              </a:rPr>
              <a:t>ử dụng cặp biến (x, y) để lưu đối tượng thức ăn. Tại một thời điểm trên màn hình chỉ có 1 thức ăn, xuất hiện ở 1 vị trí ngẫu nhiên.</a:t>
            </a:r>
            <a:endParaRPr lang="en-US" altLang="en-US" sz="3200" dirty="0">
              <a:solidFill>
                <a:schemeClr val="bg1"/>
              </a:solidFill>
              <a:latin typeface="Public Sans" panose="020B0604020202020204" charset="0"/>
            </a:endParaRPr>
          </a:p>
        </p:txBody>
      </p:sp>
      <p:pic>
        <p:nvPicPr>
          <p:cNvPr id="2" name="Picture 1">
            <a:extLst>
              <a:ext uri="{FF2B5EF4-FFF2-40B4-BE49-F238E27FC236}">
                <a16:creationId xmlns:a16="http://schemas.microsoft.com/office/drawing/2014/main" id="{C887B90A-E40C-4FF0-8BFC-5A87400B5516}"/>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r="34616" b="4164"/>
          <a:stretch/>
        </p:blipFill>
        <p:spPr>
          <a:xfrm>
            <a:off x="615726" y="2251356"/>
            <a:ext cx="8229602" cy="4199477"/>
          </a:xfrm>
          <a:prstGeom prst="rect">
            <a:avLst/>
          </a:prstGeom>
        </p:spPr>
      </p:pic>
    </p:spTree>
    <p:extLst>
      <p:ext uri="{BB962C8B-B14F-4D97-AF65-F5344CB8AC3E}">
        <p14:creationId xmlns:p14="http://schemas.microsoft.com/office/powerpoint/2010/main" val="13965786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pic>
        <p:nvPicPr>
          <p:cNvPr id="3" name="Picture 2">
            <a:extLst>
              <a:ext uri="{FF2B5EF4-FFF2-40B4-BE49-F238E27FC236}">
                <a16:creationId xmlns:a16="http://schemas.microsoft.com/office/drawing/2014/main" id="{A6289DE1-79C4-4107-A163-F3EBDA3A2E91}"/>
              </a:ext>
            </a:extLst>
          </p:cNvPr>
          <p:cNvPicPr>
            <a:picLocks noChangeAspect="1"/>
          </p:cNvPicPr>
          <p:nvPr/>
        </p:nvPicPr>
        <p:blipFill>
          <a:blip r:embed="rId16"/>
          <a:stretch>
            <a:fillRect/>
          </a:stretch>
        </p:blipFill>
        <p:spPr>
          <a:xfrm>
            <a:off x="695434" y="1922772"/>
            <a:ext cx="8220894" cy="5410200"/>
          </a:xfrm>
          <a:prstGeom prst="rect">
            <a:avLst/>
          </a:prstGeom>
        </p:spPr>
      </p:pic>
      <p:sp>
        <p:nvSpPr>
          <p:cNvPr id="5" name="Rectangle 1">
            <a:extLst>
              <a:ext uri="{FF2B5EF4-FFF2-40B4-BE49-F238E27FC236}">
                <a16:creationId xmlns:a16="http://schemas.microsoft.com/office/drawing/2014/main" id="{12A3E915-3762-4A00-BEF7-837614BD9FF4}"/>
              </a:ext>
            </a:extLst>
          </p:cNvPr>
          <p:cNvSpPr>
            <a:spLocks noChangeArrowheads="1"/>
          </p:cNvSpPr>
          <p:nvPr/>
        </p:nvSpPr>
        <p:spPr bwMode="auto">
          <a:xfrm rot="10800000" flipV="1">
            <a:off x="9906000" y="2043621"/>
            <a:ext cx="6504958" cy="156966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3200" dirty="0" err="1">
                <a:solidFill>
                  <a:schemeClr val="bg1"/>
                </a:solidFill>
                <a:latin typeface="Public Sans" panose="020B0604020202020204" charset="0"/>
                <a:ea typeface="-apple-system"/>
              </a:rPr>
              <a:t>T</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ận</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dụng</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luôn</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đối</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tượng</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1" i="1" u="none" strike="noStrike" cap="none" normalizeH="0" baseline="0" dirty="0">
                <a:ln>
                  <a:noFill/>
                </a:ln>
                <a:solidFill>
                  <a:schemeClr val="bg1"/>
                </a:solidFill>
                <a:effectLst/>
                <a:latin typeface="Public Sans" panose="020B0604020202020204" charset="0"/>
                <a:ea typeface="-apple-system"/>
              </a:rPr>
              <a:t>Point</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để</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xác</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định</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hướng</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theo</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tọa</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độ</a:t>
            </a:r>
            <a:r>
              <a:rPr kumimoji="0" lang="en-US" altLang="en-US" sz="3200" b="0" i="0" u="none" strike="noStrike" cap="none" normalizeH="0" baseline="0" dirty="0">
                <a:ln>
                  <a:noFill/>
                </a:ln>
                <a:solidFill>
                  <a:schemeClr val="bg1"/>
                </a:solidFill>
                <a:effectLst/>
                <a:latin typeface="Public Sans" panose="020B0604020202020204" charset="0"/>
                <a:ea typeface="-apple-system"/>
              </a:rPr>
              <a:t> (</a:t>
            </a:r>
            <a:r>
              <a:rPr kumimoji="0" lang="en-US" altLang="en-US" sz="3200" b="0" i="0" u="none" strike="noStrike" cap="none" normalizeH="0" baseline="0" dirty="0" err="1">
                <a:ln>
                  <a:noFill/>
                </a:ln>
                <a:solidFill>
                  <a:schemeClr val="bg1"/>
                </a:solidFill>
                <a:effectLst/>
                <a:latin typeface="Public Sans" panose="020B0604020202020204" charset="0"/>
                <a:ea typeface="-apple-system"/>
              </a:rPr>
              <a:t>x,y</a:t>
            </a:r>
            <a:r>
              <a:rPr kumimoji="0" lang="en-US" altLang="en-US" sz="3200" b="0" i="0" u="none" strike="noStrike" cap="none" normalizeH="0" baseline="0" dirty="0">
                <a:ln>
                  <a:noFill/>
                </a:ln>
                <a:solidFill>
                  <a:schemeClr val="bg1"/>
                </a:solidFill>
                <a:effectLst/>
                <a:latin typeface="Public Sans" panose="020B0604020202020204" charset="0"/>
                <a:ea typeface="-apple-system"/>
              </a:rPr>
              <a:t>).</a:t>
            </a:r>
          </a:p>
        </p:txBody>
      </p:sp>
      <p:sp>
        <p:nvSpPr>
          <p:cNvPr id="7" name="Rectangle 6">
            <a:extLst>
              <a:ext uri="{FF2B5EF4-FFF2-40B4-BE49-F238E27FC236}">
                <a16:creationId xmlns:a16="http://schemas.microsoft.com/office/drawing/2014/main" id="{0BCB5AE4-2486-4266-A4AB-44E6F4AFC217}"/>
              </a:ext>
            </a:extLst>
          </p:cNvPr>
          <p:cNvSpPr/>
          <p:nvPr/>
        </p:nvSpPr>
        <p:spPr>
          <a:xfrm>
            <a:off x="1041941" y="7522447"/>
            <a:ext cx="8071577" cy="461665"/>
          </a:xfrm>
          <a:prstGeom prst="rect">
            <a:avLst/>
          </a:prstGeom>
        </p:spPr>
        <p:txBody>
          <a:bodyPr wrap="square">
            <a:spAutoFit/>
          </a:bodyPr>
          <a:lstStyle/>
          <a:p>
            <a:pPr algn="ctr"/>
            <a:r>
              <a:rPr lang="en-US" sz="2400" i="1" dirty="0" err="1">
                <a:solidFill>
                  <a:schemeClr val="bg1"/>
                </a:solidFill>
                <a:latin typeface="Public Sans" panose="020B0604020202020204" charset="0"/>
              </a:rPr>
              <a:t>Đối</a:t>
            </a:r>
            <a:r>
              <a:rPr lang="en-US" sz="2400" i="1" dirty="0">
                <a:solidFill>
                  <a:schemeClr val="bg1"/>
                </a:solidFill>
                <a:latin typeface="Public Sans" panose="020B0604020202020204" charset="0"/>
              </a:rPr>
              <a:t> t</a:t>
            </a:r>
            <a:r>
              <a:rPr lang="vi-VN" sz="2400" i="1" dirty="0">
                <a:solidFill>
                  <a:schemeClr val="bg1"/>
                </a:solidFill>
                <a:latin typeface="Public Sans" panose="020B0604020202020204" charset="0"/>
              </a:rPr>
              <a:t>ư</a:t>
            </a:r>
            <a:r>
              <a:rPr lang="en-US" sz="2400" i="1" dirty="0" err="1">
                <a:solidFill>
                  <a:schemeClr val="bg1"/>
                </a:solidFill>
                <a:latin typeface="Public Sans" panose="020B0604020202020204" charset="0"/>
              </a:rPr>
              <a:t>ợng</a:t>
            </a:r>
            <a:r>
              <a:rPr lang="en-US" sz="2400" i="1" dirty="0">
                <a:solidFill>
                  <a:schemeClr val="bg1"/>
                </a:solidFill>
                <a:latin typeface="Public Sans" panose="020B0604020202020204" charset="0"/>
              </a:rPr>
              <a:t> </a:t>
            </a:r>
            <a:r>
              <a:rPr lang="en-US" sz="2400" b="1" i="1" dirty="0">
                <a:solidFill>
                  <a:schemeClr val="bg1"/>
                </a:solidFill>
                <a:latin typeface="Public Sans" panose="020B0604020202020204" charset="0"/>
              </a:rPr>
              <a:t>direction</a:t>
            </a:r>
            <a:r>
              <a:rPr lang="en-US" sz="2400" i="1" dirty="0">
                <a:solidFill>
                  <a:schemeClr val="bg1"/>
                </a:solidFill>
                <a:latin typeface="Public Sans" panose="020B0604020202020204" charset="0"/>
              </a:rPr>
              <a:t>, m</a:t>
            </a:r>
            <a:r>
              <a:rPr lang="vi-VN" sz="2400" i="1" dirty="0">
                <a:solidFill>
                  <a:schemeClr val="bg1"/>
                </a:solidFill>
                <a:latin typeface="Public Sans" panose="020B0604020202020204" charset="0"/>
              </a:rPr>
              <a:t>ô phỏng hướng đi của rắn</a:t>
            </a:r>
            <a:endParaRPr lang="en-US" sz="2400" i="1" dirty="0">
              <a:solidFill>
                <a:schemeClr val="bg1"/>
              </a:solidFill>
              <a:latin typeface="Public Sans" panose="020B0604020202020204" charset="0"/>
            </a:endParaRPr>
          </a:p>
        </p:txBody>
      </p:sp>
      <p:pic>
        <p:nvPicPr>
          <p:cNvPr id="8" name="Picture 7">
            <a:extLst>
              <a:ext uri="{FF2B5EF4-FFF2-40B4-BE49-F238E27FC236}">
                <a16:creationId xmlns:a16="http://schemas.microsoft.com/office/drawing/2014/main" id="{21A355FE-0263-470C-AC10-162ADDF96BE9}"/>
              </a:ext>
            </a:extLst>
          </p:cNvPr>
          <p:cNvPicPr>
            <a:picLocks noChangeAspect="1"/>
          </p:cNvPicPr>
          <p:nvPr/>
        </p:nvPicPr>
        <p:blipFill>
          <a:blip r:embed="rId17"/>
          <a:stretch>
            <a:fillRect/>
          </a:stretch>
        </p:blipFill>
        <p:spPr>
          <a:xfrm>
            <a:off x="9809970" y="3978240"/>
            <a:ext cx="7782596" cy="762910"/>
          </a:xfrm>
          <a:prstGeom prst="rect">
            <a:avLst/>
          </a:prstGeom>
        </p:spPr>
      </p:pic>
      <p:sp>
        <p:nvSpPr>
          <p:cNvPr id="21" name="Rectangle 20">
            <a:extLst>
              <a:ext uri="{FF2B5EF4-FFF2-40B4-BE49-F238E27FC236}">
                <a16:creationId xmlns:a16="http://schemas.microsoft.com/office/drawing/2014/main" id="{26F3DBE0-C9E8-48F3-8FA0-18F29735B89D}"/>
              </a:ext>
            </a:extLst>
          </p:cNvPr>
          <p:cNvSpPr/>
          <p:nvPr/>
        </p:nvSpPr>
        <p:spPr>
          <a:xfrm>
            <a:off x="9900149" y="5372100"/>
            <a:ext cx="7602238" cy="1569660"/>
          </a:xfrm>
          <a:prstGeom prst="rect">
            <a:avLst/>
          </a:prstGeom>
        </p:spPr>
        <p:txBody>
          <a:bodyPr wrap="square">
            <a:spAutoFit/>
          </a:bodyPr>
          <a:lstStyle/>
          <a:p>
            <a:pPr marL="457200" lvl="0" indent="-457200" eaLnBrk="0" fontAlgn="base" hangingPunct="0">
              <a:spcBef>
                <a:spcPct val="0"/>
              </a:spcBef>
              <a:spcAft>
                <a:spcPct val="0"/>
              </a:spcAft>
              <a:buFont typeface="Arial" panose="020B0604020202020204" pitchFamily="34" charset="0"/>
              <a:buChar char="•"/>
            </a:pPr>
            <a:r>
              <a:rPr lang="en-US" altLang="en-US" sz="3200" dirty="0" err="1">
                <a:solidFill>
                  <a:schemeClr val="bg1"/>
                </a:solidFill>
                <a:latin typeface="Public Sans" panose="020B0604020202020204" charset="0"/>
                <a:ea typeface="-apple-system"/>
              </a:rPr>
              <a:t>Ví</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dụ</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khi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ngang</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mỗi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bước</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tọa</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độ</a:t>
            </a:r>
            <a:r>
              <a:rPr lang="en-US" altLang="en-US" sz="3200" dirty="0">
                <a:solidFill>
                  <a:schemeClr val="bg1"/>
                </a:solidFill>
                <a:latin typeface="Public Sans" panose="020B0604020202020204" charset="0"/>
                <a:ea typeface="-apple-system"/>
              </a:rPr>
              <a:t> x </a:t>
            </a:r>
            <a:r>
              <a:rPr lang="en-US" altLang="en-US" sz="3200" dirty="0" err="1">
                <a:solidFill>
                  <a:schemeClr val="bg1"/>
                </a:solidFill>
                <a:latin typeface="Public Sans" panose="020B0604020202020204" charset="0"/>
                <a:ea typeface="-apple-system"/>
              </a:rPr>
              <a:t>sẽ</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tăng</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thêm</a:t>
            </a:r>
            <a:r>
              <a:rPr lang="en-US" altLang="en-US" sz="3200" dirty="0">
                <a:solidFill>
                  <a:schemeClr val="bg1"/>
                </a:solidFill>
                <a:latin typeface="Public Sans" panose="020B0604020202020204" charset="0"/>
                <a:ea typeface="-apple-system"/>
              </a:rPr>
              <a:t> 10 </a:t>
            </a:r>
            <a:r>
              <a:rPr lang="en-US" altLang="en-US" sz="3200" dirty="0" err="1">
                <a:solidFill>
                  <a:schemeClr val="bg1"/>
                </a:solidFill>
                <a:latin typeface="Public Sans" panose="020B0604020202020204" charset="0"/>
                <a:ea typeface="-apple-system"/>
              </a:rPr>
              <a:t>đơn</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vị</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và</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tọa</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độ</a:t>
            </a:r>
            <a:r>
              <a:rPr lang="en-US" altLang="en-US" sz="3200" dirty="0">
                <a:solidFill>
                  <a:schemeClr val="bg1"/>
                </a:solidFill>
                <a:latin typeface="Public Sans" panose="020B0604020202020204" charset="0"/>
                <a:ea typeface="-apple-system"/>
              </a:rPr>
              <a:t> y </a:t>
            </a:r>
            <a:r>
              <a:rPr lang="en-US" altLang="en-US" sz="3200" dirty="0" err="1">
                <a:solidFill>
                  <a:schemeClr val="bg1"/>
                </a:solidFill>
                <a:latin typeface="Public Sans" panose="020B0604020202020204" charset="0"/>
                <a:ea typeface="-apple-system"/>
              </a:rPr>
              <a:t>không</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đổi</a:t>
            </a:r>
            <a:r>
              <a:rPr lang="en-US" altLang="en-US" sz="3200" dirty="0">
                <a:solidFill>
                  <a:schemeClr val="bg1"/>
                </a:solidFill>
                <a:latin typeface="Public Sans" panose="020B0604020202020204" charset="0"/>
                <a:ea typeface="-apple-system"/>
              </a:rPr>
              <a:t> (T</a:t>
            </a:r>
            <a:r>
              <a:rPr lang="vi-VN" altLang="en-US" sz="3200" dirty="0">
                <a:solidFill>
                  <a:schemeClr val="bg1"/>
                </a:solidFill>
                <a:latin typeface="Public Sans" panose="020B0604020202020204" charset="0"/>
                <a:ea typeface="-apple-system"/>
              </a:rPr>
              <a:t>ư</a:t>
            </a:r>
            <a:r>
              <a:rPr lang="en-US" altLang="en-US" sz="3200" dirty="0" err="1">
                <a:solidFill>
                  <a:schemeClr val="bg1"/>
                </a:solidFill>
                <a:latin typeface="Public Sans" panose="020B0604020202020204" charset="0"/>
                <a:ea typeface="-apple-system"/>
              </a:rPr>
              <a:t>ơng</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tự</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với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đi</a:t>
            </a:r>
            <a:r>
              <a:rPr lang="en-US" altLang="en-US" sz="3200" dirty="0">
                <a:solidFill>
                  <a:schemeClr val="bg1"/>
                </a:solidFill>
                <a:latin typeface="Public Sans" panose="020B0604020202020204" charset="0"/>
                <a:ea typeface="-apple-system"/>
              </a:rPr>
              <a:t> </a:t>
            </a:r>
            <a:r>
              <a:rPr lang="en-US" altLang="en-US" sz="3200" dirty="0" err="1">
                <a:solidFill>
                  <a:schemeClr val="bg1"/>
                </a:solidFill>
                <a:latin typeface="Public Sans" panose="020B0604020202020204" charset="0"/>
                <a:ea typeface="-apple-system"/>
              </a:rPr>
              <a:t>dọc</a:t>
            </a:r>
            <a:r>
              <a:rPr lang="en-US" altLang="en-US" sz="3200" dirty="0">
                <a:solidFill>
                  <a:schemeClr val="bg1"/>
                </a:solidFill>
                <a:latin typeface="Public Sans" panose="020B0604020202020204" charset="0"/>
                <a:ea typeface="-apple-system"/>
              </a:rPr>
              <a:t>).</a:t>
            </a:r>
            <a:endParaRPr lang="en-US" altLang="en-US" sz="3200" dirty="0">
              <a:solidFill>
                <a:schemeClr val="bg1"/>
              </a:solidFill>
              <a:latin typeface="Arial" panose="020B0604020202020204" pitchFamily="34" charset="0"/>
            </a:endParaRPr>
          </a:p>
        </p:txBody>
      </p:sp>
    </p:spTree>
    <p:extLst>
      <p:ext uri="{BB962C8B-B14F-4D97-AF65-F5344CB8AC3E}">
        <p14:creationId xmlns:p14="http://schemas.microsoft.com/office/powerpoint/2010/main" val="2446221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5" name="Rectangle 4">
            <a:extLst>
              <a:ext uri="{FF2B5EF4-FFF2-40B4-BE49-F238E27FC236}">
                <a16:creationId xmlns:a16="http://schemas.microsoft.com/office/drawing/2014/main" id="{3D33FB62-A688-4FAF-BB09-D5945FB6CDF9}"/>
              </a:ext>
            </a:extLst>
          </p:cNvPr>
          <p:cNvSpPr/>
          <p:nvPr/>
        </p:nvSpPr>
        <p:spPr>
          <a:xfrm>
            <a:off x="2395751" y="6983760"/>
            <a:ext cx="13566137" cy="461665"/>
          </a:xfrm>
          <a:prstGeom prst="rect">
            <a:avLst/>
          </a:prstGeom>
        </p:spPr>
        <p:txBody>
          <a:bodyPr wrap="square">
            <a:spAutoFit/>
          </a:bodyPr>
          <a:lstStyle/>
          <a:p>
            <a:pPr algn="ctr"/>
            <a:r>
              <a:rPr lang="en-US" sz="2400" i="1" dirty="0" err="1">
                <a:solidFill>
                  <a:schemeClr val="bg1"/>
                </a:solidFill>
                <a:latin typeface="Public Sans" panose="020B0604020202020204" charset="0"/>
              </a:rPr>
              <a:t>Thuật</a:t>
            </a:r>
            <a:r>
              <a:rPr lang="en-US" sz="2400" i="1" dirty="0">
                <a:solidFill>
                  <a:schemeClr val="bg1"/>
                </a:solidFill>
                <a:latin typeface="Public Sans" panose="020B0604020202020204" charset="0"/>
              </a:rPr>
              <a:t> </a:t>
            </a:r>
            <a:r>
              <a:rPr lang="en-US" sz="2400" i="1" dirty="0" err="1">
                <a:solidFill>
                  <a:schemeClr val="bg1"/>
                </a:solidFill>
                <a:latin typeface="Public Sans" panose="020B0604020202020204" charset="0"/>
              </a:rPr>
              <a:t>toán</a:t>
            </a:r>
            <a:r>
              <a:rPr lang="en-US" sz="2400" i="1" dirty="0">
                <a:solidFill>
                  <a:schemeClr val="bg1"/>
                </a:solidFill>
                <a:latin typeface="Public Sans" panose="020B0604020202020204" charset="0"/>
              </a:rPr>
              <a:t> di </a:t>
            </a:r>
            <a:r>
              <a:rPr lang="en-US" sz="2400" i="1" dirty="0" err="1">
                <a:solidFill>
                  <a:schemeClr val="bg1"/>
                </a:solidFill>
                <a:latin typeface="Public Sans" panose="020B0604020202020204" charset="0"/>
              </a:rPr>
              <a:t>chuyển</a:t>
            </a:r>
            <a:r>
              <a:rPr lang="en-US" sz="2400" i="1" dirty="0">
                <a:solidFill>
                  <a:schemeClr val="bg1"/>
                </a:solidFill>
                <a:latin typeface="Public Sans" panose="020B0604020202020204" charset="0"/>
              </a:rPr>
              <a:t> </a:t>
            </a:r>
            <a:r>
              <a:rPr lang="en-US" sz="2400" i="1" dirty="0" err="1">
                <a:solidFill>
                  <a:schemeClr val="bg1"/>
                </a:solidFill>
                <a:latin typeface="Public Sans" panose="020B0604020202020204" charset="0"/>
              </a:rPr>
              <a:t>của</a:t>
            </a:r>
            <a:r>
              <a:rPr lang="en-US" sz="2400" i="1" dirty="0">
                <a:solidFill>
                  <a:schemeClr val="bg1"/>
                </a:solidFill>
                <a:latin typeface="Public Sans" panose="020B0604020202020204" charset="0"/>
              </a:rPr>
              <a:t> con </a:t>
            </a:r>
            <a:r>
              <a:rPr lang="en-US" sz="2400" i="1" dirty="0" err="1">
                <a:solidFill>
                  <a:schemeClr val="bg1"/>
                </a:solidFill>
                <a:latin typeface="Public Sans" panose="020B0604020202020204" charset="0"/>
              </a:rPr>
              <a:t>rắn</a:t>
            </a:r>
            <a:endParaRPr lang="en-US" sz="2400" i="1" dirty="0">
              <a:solidFill>
                <a:schemeClr val="bg1"/>
              </a:solidFill>
              <a:latin typeface="Public Sans" panose="020B0604020202020204" charset="0"/>
            </a:endParaRPr>
          </a:p>
        </p:txBody>
      </p:sp>
      <p:pic>
        <p:nvPicPr>
          <p:cNvPr id="2" name="Picture 1">
            <a:extLst>
              <a:ext uri="{FF2B5EF4-FFF2-40B4-BE49-F238E27FC236}">
                <a16:creationId xmlns:a16="http://schemas.microsoft.com/office/drawing/2014/main" id="{8F078676-D9C0-449B-B4D4-7BAF93D4FEEE}"/>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t="7036" r="12471"/>
          <a:stretch/>
        </p:blipFill>
        <p:spPr>
          <a:xfrm>
            <a:off x="2230146" y="1181100"/>
            <a:ext cx="14076654" cy="5564096"/>
          </a:xfrm>
          <a:prstGeom prst="rect">
            <a:avLst/>
          </a:prstGeom>
        </p:spPr>
      </p:pic>
    </p:spTree>
    <p:extLst>
      <p:ext uri="{BB962C8B-B14F-4D97-AF65-F5344CB8AC3E}">
        <p14:creationId xmlns:p14="http://schemas.microsoft.com/office/powerpoint/2010/main" val="1899116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4" name="TextBox 3">
            <a:extLst>
              <a:ext uri="{FF2B5EF4-FFF2-40B4-BE49-F238E27FC236}">
                <a16:creationId xmlns:a16="http://schemas.microsoft.com/office/drawing/2014/main" id="{5D9D6E94-6F53-4A7D-879E-7DA098B21187}"/>
              </a:ext>
            </a:extLst>
          </p:cNvPr>
          <p:cNvSpPr txBox="1"/>
          <p:nvPr/>
        </p:nvSpPr>
        <p:spPr>
          <a:xfrm>
            <a:off x="10777075" y="4097746"/>
            <a:ext cx="7010400" cy="1077218"/>
          </a:xfrm>
          <a:prstGeom prst="rect">
            <a:avLst/>
          </a:prstGeom>
          <a:noFill/>
        </p:spPr>
        <p:txBody>
          <a:bodyPr wrap="square" rtlCol="0">
            <a:spAutoFit/>
          </a:bodyPr>
          <a:lstStyle/>
          <a:p>
            <a:r>
              <a:rPr lang="en-US" sz="3200" dirty="0" err="1">
                <a:solidFill>
                  <a:schemeClr val="bg1"/>
                </a:solidFill>
                <a:latin typeface="Public Sans" panose="020B0604020202020204" charset="0"/>
              </a:rPr>
              <a:t>Thuật</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toán</a:t>
            </a:r>
            <a:r>
              <a:rPr lang="en-US" sz="3200" dirty="0">
                <a:solidFill>
                  <a:schemeClr val="bg1"/>
                </a:solidFill>
                <a:latin typeface="Public Sans" panose="020B0604020202020204" charset="0"/>
              </a:rPr>
              <a:t> di </a:t>
            </a:r>
            <a:r>
              <a:rPr lang="en-US" sz="3200" dirty="0" err="1">
                <a:solidFill>
                  <a:schemeClr val="bg1"/>
                </a:solidFill>
                <a:latin typeface="Public Sans" panose="020B0604020202020204" charset="0"/>
              </a:rPr>
              <a:t>chuyển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sử</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dụng</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các</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phim</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mũi</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tên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theo</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mã</a:t>
            </a:r>
            <a:r>
              <a:rPr lang="en-US" sz="3200" dirty="0">
                <a:solidFill>
                  <a:schemeClr val="bg1"/>
                </a:solidFill>
                <a:latin typeface="Public Sans" panose="020B0604020202020204" charset="0"/>
              </a:rPr>
              <a:t> ASCII.</a:t>
            </a:r>
          </a:p>
        </p:txBody>
      </p:sp>
      <p:pic>
        <p:nvPicPr>
          <p:cNvPr id="2" name="Picture 1">
            <a:extLst>
              <a:ext uri="{FF2B5EF4-FFF2-40B4-BE49-F238E27FC236}">
                <a16:creationId xmlns:a16="http://schemas.microsoft.com/office/drawing/2014/main" id="{E4E8230A-F75D-4BE2-8604-E744E9B7D062}"/>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r="7211"/>
          <a:stretch/>
        </p:blipFill>
        <p:spPr>
          <a:xfrm>
            <a:off x="639677" y="327400"/>
            <a:ext cx="9967784" cy="8344141"/>
          </a:xfrm>
          <a:prstGeom prst="rect">
            <a:avLst/>
          </a:prstGeom>
        </p:spPr>
      </p:pic>
    </p:spTree>
    <p:extLst>
      <p:ext uri="{BB962C8B-B14F-4D97-AF65-F5344CB8AC3E}">
        <p14:creationId xmlns:p14="http://schemas.microsoft.com/office/powerpoint/2010/main" val="287937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TextBox 1">
            <a:extLst>
              <a:ext uri="{FF2B5EF4-FFF2-40B4-BE49-F238E27FC236}">
                <a16:creationId xmlns:a16="http://schemas.microsoft.com/office/drawing/2014/main" id="{5D779400-7F7E-47AD-8CDB-7CD68A6E1851}"/>
              </a:ext>
            </a:extLst>
          </p:cNvPr>
          <p:cNvSpPr txBox="1"/>
          <p:nvPr/>
        </p:nvSpPr>
        <p:spPr>
          <a:xfrm>
            <a:off x="11963400" y="4152900"/>
            <a:ext cx="5638800" cy="584775"/>
          </a:xfrm>
          <a:prstGeom prst="rect">
            <a:avLst/>
          </a:prstGeom>
          <a:noFill/>
        </p:spPr>
        <p:txBody>
          <a:bodyPr wrap="square" rtlCol="0">
            <a:spAutoFit/>
          </a:bodyPr>
          <a:lstStyle/>
          <a:p>
            <a:r>
              <a:rPr lang="en-US" sz="3200" dirty="0" err="1">
                <a:solidFill>
                  <a:schemeClr val="bg1"/>
                </a:solidFill>
                <a:latin typeface="Public Sans" panose="020B0604020202020204" charset="0"/>
              </a:rPr>
              <a:t>Hiển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thị</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HighScore</a:t>
            </a:r>
            <a:endParaRPr lang="en-US" sz="3200" dirty="0">
              <a:solidFill>
                <a:schemeClr val="bg1"/>
              </a:solidFill>
              <a:latin typeface="Public Sans" panose="020B0604020202020204" charset="0"/>
            </a:endParaRPr>
          </a:p>
        </p:txBody>
      </p:sp>
      <p:pic>
        <p:nvPicPr>
          <p:cNvPr id="3" name="Picture 2">
            <a:extLst>
              <a:ext uri="{FF2B5EF4-FFF2-40B4-BE49-F238E27FC236}">
                <a16:creationId xmlns:a16="http://schemas.microsoft.com/office/drawing/2014/main" id="{13F2E1F9-A15D-4F45-B889-B8D3EBE5688F}"/>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r="22570"/>
          <a:stretch/>
        </p:blipFill>
        <p:spPr>
          <a:xfrm>
            <a:off x="923106" y="472574"/>
            <a:ext cx="9930859" cy="7945425"/>
          </a:xfrm>
          <a:prstGeom prst="rect">
            <a:avLst/>
          </a:prstGeom>
        </p:spPr>
      </p:pic>
    </p:spTree>
    <p:extLst>
      <p:ext uri="{BB962C8B-B14F-4D97-AF65-F5344CB8AC3E}">
        <p14:creationId xmlns:p14="http://schemas.microsoft.com/office/powerpoint/2010/main" val="1915628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13252" y="9031163"/>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3200" b="0" i="0" u="none" strike="noStrike" kern="1200" cap="none" spc="0" normalizeH="0" baseline="0" noProof="0">
                  <a:ln>
                    <a:noFill/>
                  </a:ln>
                  <a:solidFill>
                    <a:schemeClr val="bg1"/>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chemeClr val="bg1"/>
                </a:solidFill>
                <a:effectLst/>
                <a:uLnTx/>
                <a:uFillTx/>
                <a:latin typeface="Public Sans" panose="020B0604020202020204" charset="0"/>
              </a:endParaRPr>
            </a:p>
          </p:txBody>
        </p:sp>
      </p:grpSp>
      <p:sp>
        <p:nvSpPr>
          <p:cNvPr id="5" name="Rectangle 4">
            <a:extLst>
              <a:ext uri="{FF2B5EF4-FFF2-40B4-BE49-F238E27FC236}">
                <a16:creationId xmlns:a16="http://schemas.microsoft.com/office/drawing/2014/main" id="{84C75C60-C53F-4D2F-9A1C-004740DE9CA1}"/>
              </a:ext>
            </a:extLst>
          </p:cNvPr>
          <p:cNvSpPr/>
          <p:nvPr/>
        </p:nvSpPr>
        <p:spPr>
          <a:xfrm>
            <a:off x="10820400" y="1432647"/>
            <a:ext cx="7291170" cy="1569660"/>
          </a:xfrm>
          <a:prstGeom prst="rect">
            <a:avLst/>
          </a:prstGeom>
        </p:spPr>
        <p:txBody>
          <a:bodyPr wrap="square">
            <a:spAutoFit/>
          </a:bodyPr>
          <a:lstStyle/>
          <a:p>
            <a:pPr marL="457200" indent="-457200">
              <a:buFont typeface="Arial" panose="020B0604020202020204" pitchFamily="34" charset="0"/>
              <a:buChar char="•"/>
            </a:pPr>
            <a:r>
              <a:rPr lang="vi-VN" sz="3200" dirty="0">
                <a:solidFill>
                  <a:schemeClr val="bg1"/>
                </a:solidFill>
                <a:latin typeface="Public Sans" panose="020B0604020202020204" charset="0"/>
              </a:rPr>
              <a:t>Thông tin </a:t>
            </a:r>
            <a:r>
              <a:rPr lang="en-US" sz="3200" dirty="0" err="1">
                <a:solidFill>
                  <a:schemeClr val="bg1"/>
                </a:solidFill>
                <a:latin typeface="Public Sans" panose="020B0604020202020204" charset="0"/>
              </a:rPr>
              <a:t>HighScore</a:t>
            </a:r>
            <a:r>
              <a:rPr lang="vi-VN" sz="3200" dirty="0">
                <a:solidFill>
                  <a:schemeClr val="bg1"/>
                </a:solidFill>
                <a:latin typeface="Public Sans" panose="020B0604020202020204" charset="0"/>
              </a:rPr>
              <a:t> được </a:t>
            </a:r>
            <a:r>
              <a:rPr lang="en-US" sz="3200" dirty="0">
                <a:solidFill>
                  <a:schemeClr val="bg1"/>
                </a:solidFill>
                <a:latin typeface="Public Sans" panose="020B0604020202020204" charset="0"/>
              </a:rPr>
              <a:t>l</a:t>
            </a:r>
            <a:r>
              <a:rPr lang="vi-VN" sz="3200" dirty="0">
                <a:solidFill>
                  <a:schemeClr val="bg1"/>
                </a:solidFill>
                <a:latin typeface="Public Sans" panose="020B0604020202020204" charset="0"/>
              </a:rPr>
              <a:t>ư</a:t>
            </a:r>
            <a:r>
              <a:rPr lang="en-US" sz="3200" dirty="0">
                <a:solidFill>
                  <a:schemeClr val="bg1"/>
                </a:solidFill>
                <a:latin typeface="Public Sans" panose="020B0604020202020204" charset="0"/>
              </a:rPr>
              <a:t>u </a:t>
            </a:r>
            <a:r>
              <a:rPr lang="en-US" sz="3200" dirty="0" err="1">
                <a:solidFill>
                  <a:schemeClr val="bg1"/>
                </a:solidFill>
                <a:latin typeface="Public Sans" panose="020B0604020202020204" charset="0"/>
              </a:rPr>
              <a:t>tại</a:t>
            </a:r>
            <a:r>
              <a:rPr lang="en-US" sz="3200" dirty="0">
                <a:solidFill>
                  <a:schemeClr val="bg1"/>
                </a:solidFill>
                <a:latin typeface="Public Sans" panose="020B0604020202020204" charset="0"/>
              </a:rPr>
              <a:t> </a:t>
            </a:r>
            <a:r>
              <a:rPr lang="vi-VN" sz="3200" dirty="0">
                <a:solidFill>
                  <a:schemeClr val="bg1"/>
                </a:solidFill>
                <a:latin typeface="Public Sans" panose="020B0604020202020204" charset="0"/>
              </a:rPr>
              <a:t>một file</a:t>
            </a:r>
            <a:r>
              <a:rPr lang="en-US" sz="3200" dirty="0">
                <a:solidFill>
                  <a:schemeClr val="bg1"/>
                </a:solidFill>
                <a:latin typeface="Public Sans" panose="020B0604020202020204" charset="0"/>
              </a:rPr>
              <a:t> </a:t>
            </a:r>
            <a:r>
              <a:rPr lang="vi-VN" sz="3200" dirty="0">
                <a:solidFill>
                  <a:schemeClr val="bg1"/>
                </a:solidFill>
                <a:latin typeface="Public Sans" panose="020B0604020202020204" charset="0"/>
              </a:rPr>
              <a:t>txt để so sánh với các người chơi </a:t>
            </a:r>
            <a:r>
              <a:rPr lang="en-US" sz="3200" dirty="0" err="1">
                <a:solidFill>
                  <a:schemeClr val="bg1"/>
                </a:solidFill>
                <a:latin typeface="Public Sans" panose="020B0604020202020204" charset="0"/>
              </a:rPr>
              <a:t>khác</a:t>
            </a:r>
            <a:r>
              <a:rPr lang="en-US" sz="3200" dirty="0">
                <a:solidFill>
                  <a:schemeClr val="bg1"/>
                </a:solidFill>
                <a:latin typeface="Public Sans" panose="020B0604020202020204" charset="0"/>
              </a:rPr>
              <a:t>. </a:t>
            </a:r>
          </a:p>
        </p:txBody>
      </p:sp>
      <p:sp>
        <p:nvSpPr>
          <p:cNvPr id="4" name="Rectangle 3">
            <a:extLst>
              <a:ext uri="{FF2B5EF4-FFF2-40B4-BE49-F238E27FC236}">
                <a16:creationId xmlns:a16="http://schemas.microsoft.com/office/drawing/2014/main" id="{35C74A98-5F2E-4454-9E49-2D5C8F31DDC1}"/>
              </a:ext>
            </a:extLst>
          </p:cNvPr>
          <p:cNvSpPr/>
          <p:nvPr/>
        </p:nvSpPr>
        <p:spPr>
          <a:xfrm>
            <a:off x="10972800" y="4895325"/>
            <a:ext cx="7467600" cy="2554545"/>
          </a:xfrm>
          <a:prstGeom prst="rect">
            <a:avLst/>
          </a:prstGeom>
        </p:spPr>
        <p:txBody>
          <a:bodyPr wrap="square">
            <a:spAutoFit/>
          </a:bodyPr>
          <a:lstStyle/>
          <a:p>
            <a:pPr marL="457200" indent="-457200">
              <a:buFont typeface="Arial" panose="020B0604020202020204" pitchFamily="34" charset="0"/>
              <a:buChar char="•"/>
            </a:pPr>
            <a:r>
              <a:rPr lang="vi-VN" sz="3200" dirty="0">
                <a:solidFill>
                  <a:schemeClr val="bg1"/>
                </a:solidFill>
                <a:latin typeface="Public Sans" panose="020B0604020202020204" charset="0"/>
              </a:rPr>
              <a:t>Nếu người chơi mới đạt điểm cao hơn trong danh sách đã lưu thì sẽ thay thế thành tích của người chơi cũ tương ứng bởi thành tích của người chơi mới</a:t>
            </a:r>
            <a:r>
              <a:rPr lang="en-US" sz="3200" dirty="0">
                <a:solidFill>
                  <a:schemeClr val="bg1"/>
                </a:solidFill>
                <a:latin typeface="Public Sans" panose="020B0604020202020204" charset="0"/>
              </a:rPr>
              <a:t>.</a:t>
            </a:r>
          </a:p>
        </p:txBody>
      </p:sp>
      <p:pic>
        <p:nvPicPr>
          <p:cNvPr id="6" name="Picture 5">
            <a:extLst>
              <a:ext uri="{FF2B5EF4-FFF2-40B4-BE49-F238E27FC236}">
                <a16:creationId xmlns:a16="http://schemas.microsoft.com/office/drawing/2014/main" id="{DD248544-9C08-462A-83BE-ACDD6BD5C0CD}"/>
              </a:ext>
            </a:extLst>
          </p:cNvPr>
          <p:cNvPicPr>
            <a:picLocks noChangeAspect="1"/>
          </p:cNvPicPr>
          <p:nvPr/>
        </p:nvPicPr>
        <p:blipFill rotWithShape="1">
          <a:blip r:embed="rId17">
            <a:extLst>
              <a:ext uri="{BEBA8EAE-BF5A-486C-A8C5-ECC9F3942E4B}">
                <a14:imgProps xmlns:a14="http://schemas.microsoft.com/office/drawing/2010/main">
                  <a14:imgLayer r:embed="rId18">
                    <a14:imgEffect>
                      <a14:saturation sat="200000"/>
                    </a14:imgEffect>
                  </a14:imgLayer>
                </a14:imgProps>
              </a:ext>
            </a:extLst>
          </a:blip>
          <a:srcRect r="5728" b="2137"/>
          <a:stretch/>
        </p:blipFill>
        <p:spPr>
          <a:xfrm>
            <a:off x="749032" y="190106"/>
            <a:ext cx="10071368" cy="2915914"/>
          </a:xfrm>
          <a:prstGeom prst="rect">
            <a:avLst/>
          </a:prstGeom>
        </p:spPr>
      </p:pic>
      <p:pic>
        <p:nvPicPr>
          <p:cNvPr id="7" name="Picture 6">
            <a:extLst>
              <a:ext uri="{FF2B5EF4-FFF2-40B4-BE49-F238E27FC236}">
                <a16:creationId xmlns:a16="http://schemas.microsoft.com/office/drawing/2014/main" id="{09EB0CD4-7D5E-44BA-A363-3AF412EEC7FA}"/>
              </a:ext>
            </a:extLst>
          </p:cNvPr>
          <p:cNvPicPr>
            <a:picLocks noChangeAspect="1"/>
          </p:cNvPicPr>
          <p:nvPr/>
        </p:nvPicPr>
        <p:blipFill rotWithShape="1">
          <a:blip r:embed="rId19">
            <a:extLst>
              <a:ext uri="{BEBA8EAE-BF5A-486C-A8C5-ECC9F3942E4B}">
                <a14:imgProps xmlns:a14="http://schemas.microsoft.com/office/drawing/2010/main">
                  <a14:imgLayer r:embed="rId20">
                    <a14:imgEffect>
                      <a14:saturation sat="200000"/>
                    </a14:imgEffect>
                  </a14:imgLayer>
                </a14:imgProps>
              </a:ext>
            </a:extLst>
          </a:blip>
          <a:srcRect t="854" r="25479"/>
          <a:stretch/>
        </p:blipFill>
        <p:spPr>
          <a:xfrm>
            <a:off x="762000" y="3234310"/>
            <a:ext cx="10210800" cy="5620043"/>
          </a:xfrm>
          <a:prstGeom prst="rect">
            <a:avLst/>
          </a:prstGeom>
        </p:spPr>
      </p:pic>
    </p:spTree>
    <p:extLst>
      <p:ext uri="{BB962C8B-B14F-4D97-AF65-F5344CB8AC3E}">
        <p14:creationId xmlns:p14="http://schemas.microsoft.com/office/powerpoint/2010/main" val="16894683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pic>
        <p:nvPicPr>
          <p:cNvPr id="3" name="Picture 2">
            <a:extLst>
              <a:ext uri="{FF2B5EF4-FFF2-40B4-BE49-F238E27FC236}">
                <a16:creationId xmlns:a16="http://schemas.microsoft.com/office/drawing/2014/main" id="{8536DE7C-5DAE-4969-BCD1-101855F13CFE}"/>
              </a:ext>
            </a:extLst>
          </p:cNvPr>
          <p:cNvPicPr>
            <a:picLocks noChangeAspect="1"/>
          </p:cNvPicPr>
          <p:nvPr/>
        </p:nvPicPr>
        <p:blipFill>
          <a:blip r:embed="rId16">
            <a:extLst>
              <a:ext uri="{BEBA8EAE-BF5A-486C-A8C5-ECC9F3942E4B}">
                <a14:imgProps xmlns:a14="http://schemas.microsoft.com/office/drawing/2010/main">
                  <a14:imgLayer r:embed="rId17">
                    <a14:imgEffect>
                      <a14:saturation sat="200000"/>
                    </a14:imgEffect>
                  </a14:imgLayer>
                </a14:imgProps>
              </a:ext>
              <a:ext uri="{28A0092B-C50C-407E-A947-70E740481C1C}">
                <a14:useLocalDpi xmlns:a14="http://schemas.microsoft.com/office/drawing/2010/main" val="0"/>
              </a:ext>
            </a:extLst>
          </a:blip>
          <a:stretch>
            <a:fillRect/>
          </a:stretch>
        </p:blipFill>
        <p:spPr>
          <a:xfrm>
            <a:off x="2590800" y="283028"/>
            <a:ext cx="13563600" cy="7427512"/>
          </a:xfrm>
          <a:prstGeom prst="rect">
            <a:avLst/>
          </a:prstGeom>
        </p:spPr>
      </p:pic>
      <p:sp>
        <p:nvSpPr>
          <p:cNvPr id="4" name="TextBox 3">
            <a:extLst>
              <a:ext uri="{FF2B5EF4-FFF2-40B4-BE49-F238E27FC236}">
                <a16:creationId xmlns:a16="http://schemas.microsoft.com/office/drawing/2014/main" id="{5E7C8899-E0A0-4CB8-87EF-AD8A3006A0E9}"/>
              </a:ext>
            </a:extLst>
          </p:cNvPr>
          <p:cNvSpPr txBox="1"/>
          <p:nvPr/>
        </p:nvSpPr>
        <p:spPr>
          <a:xfrm>
            <a:off x="3058440" y="7934195"/>
            <a:ext cx="12181560" cy="523220"/>
          </a:xfrm>
          <a:prstGeom prst="rect">
            <a:avLst/>
          </a:prstGeom>
          <a:noFill/>
        </p:spPr>
        <p:txBody>
          <a:bodyPr wrap="square" rtlCol="0">
            <a:spAutoFit/>
          </a:bodyPr>
          <a:lstStyle/>
          <a:p>
            <a:pPr algn="ctr"/>
            <a:r>
              <a:rPr lang="en-US" sz="2800" i="1" dirty="0" err="1">
                <a:solidFill>
                  <a:schemeClr val="bg1"/>
                </a:solidFill>
                <a:latin typeface="Public Sans" panose="020B0604020202020204" charset="0"/>
              </a:rPr>
              <a:t>Thuật</a:t>
            </a:r>
            <a:r>
              <a:rPr lang="en-US" sz="2800" i="1" dirty="0">
                <a:solidFill>
                  <a:schemeClr val="bg1"/>
                </a:solidFill>
                <a:latin typeface="Public Sans" panose="020B0604020202020204" charset="0"/>
              </a:rPr>
              <a:t> </a:t>
            </a:r>
            <a:r>
              <a:rPr lang="en-US" sz="2800" i="1" dirty="0" err="1">
                <a:solidFill>
                  <a:schemeClr val="bg1"/>
                </a:solidFill>
                <a:latin typeface="Public Sans" panose="020B0604020202020204" charset="0"/>
              </a:rPr>
              <a:t>toán</a:t>
            </a:r>
            <a:r>
              <a:rPr lang="en-US" sz="2800" i="1" dirty="0">
                <a:solidFill>
                  <a:schemeClr val="bg1"/>
                </a:solidFill>
                <a:latin typeface="Public Sans" panose="020B0604020202020204" charset="0"/>
              </a:rPr>
              <a:t> </a:t>
            </a:r>
            <a:r>
              <a:rPr lang="en-US" sz="2800" i="1" dirty="0" err="1">
                <a:solidFill>
                  <a:schemeClr val="bg1"/>
                </a:solidFill>
                <a:latin typeface="Public Sans" panose="020B0604020202020204" charset="0"/>
              </a:rPr>
              <a:t>tạo</a:t>
            </a:r>
            <a:r>
              <a:rPr lang="en-US" sz="2800" i="1" dirty="0">
                <a:solidFill>
                  <a:schemeClr val="bg1"/>
                </a:solidFill>
                <a:latin typeface="Public Sans" panose="020B0604020202020204" charset="0"/>
              </a:rPr>
              <a:t> food</a:t>
            </a:r>
          </a:p>
        </p:txBody>
      </p:sp>
    </p:spTree>
    <p:extLst>
      <p:ext uri="{BB962C8B-B14F-4D97-AF65-F5344CB8AC3E}">
        <p14:creationId xmlns:p14="http://schemas.microsoft.com/office/powerpoint/2010/main" val="143830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5" name="TextBox 4">
            <a:extLst>
              <a:ext uri="{FF2B5EF4-FFF2-40B4-BE49-F238E27FC236}">
                <a16:creationId xmlns:a16="http://schemas.microsoft.com/office/drawing/2014/main" id="{595869D1-F493-4172-9BD5-583B0FC2AAC5}"/>
              </a:ext>
            </a:extLst>
          </p:cNvPr>
          <p:cNvSpPr txBox="1"/>
          <p:nvPr/>
        </p:nvSpPr>
        <p:spPr>
          <a:xfrm>
            <a:off x="5782399" y="8152682"/>
            <a:ext cx="8001000" cy="584775"/>
          </a:xfrm>
          <a:prstGeom prst="rect">
            <a:avLst/>
          </a:prstGeom>
          <a:noFill/>
        </p:spPr>
        <p:txBody>
          <a:bodyPr wrap="square" rtlCol="0">
            <a:spAutoFit/>
          </a:bodyPr>
          <a:lstStyle/>
          <a:p>
            <a:r>
              <a:rPr lang="en-US" sz="3200" dirty="0" err="1">
                <a:solidFill>
                  <a:schemeClr val="bg1"/>
                </a:solidFill>
                <a:latin typeface="Public Sans" panose="020B0604020202020204" charset="0"/>
              </a:rPr>
              <a:t>Hàm</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hiển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thị</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rắn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trên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màn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hình</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đồ</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họa</a:t>
            </a:r>
            <a:endParaRPr lang="en-US" sz="3200" dirty="0">
              <a:solidFill>
                <a:schemeClr val="bg1"/>
              </a:solidFill>
              <a:latin typeface="Public Sans" panose="020B0604020202020204" charset="0"/>
            </a:endParaRPr>
          </a:p>
        </p:txBody>
      </p:sp>
      <p:pic>
        <p:nvPicPr>
          <p:cNvPr id="3" name="Picture 2">
            <a:extLst>
              <a:ext uri="{FF2B5EF4-FFF2-40B4-BE49-F238E27FC236}">
                <a16:creationId xmlns:a16="http://schemas.microsoft.com/office/drawing/2014/main" id="{2261C0B3-0549-41E5-9F11-C86E41DB3F9B}"/>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r="5330"/>
          <a:stretch/>
        </p:blipFill>
        <p:spPr>
          <a:xfrm>
            <a:off x="3200854" y="219804"/>
            <a:ext cx="11876760" cy="7696200"/>
          </a:xfrm>
          <a:prstGeom prst="rect">
            <a:avLst/>
          </a:prstGeom>
        </p:spPr>
      </p:pic>
    </p:spTree>
    <p:extLst>
      <p:ext uri="{BB962C8B-B14F-4D97-AF65-F5344CB8AC3E}">
        <p14:creationId xmlns:p14="http://schemas.microsoft.com/office/powerpoint/2010/main" val="2186616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2" name="Group 2"/>
          <p:cNvGrpSpPr/>
          <p:nvPr/>
        </p:nvGrpSpPr>
        <p:grpSpPr>
          <a:xfrm>
            <a:off x="0" y="9052698"/>
            <a:ext cx="18288000" cy="1234302"/>
            <a:chOff x="0" y="0"/>
            <a:chExt cx="4816593" cy="325084"/>
          </a:xfrm>
        </p:grpSpPr>
        <p:sp>
          <p:nvSpPr>
            <p:cNvPr id="3" name="Freeform 3"/>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4" name="TextBox 4"/>
            <p:cNvSpPr txBox="1"/>
            <p:nvPr/>
          </p:nvSpPr>
          <p:spPr>
            <a:xfrm>
              <a:off x="0" y="-38100"/>
              <a:ext cx="812800" cy="850900"/>
            </a:xfrm>
            <a:prstGeom prst="rect">
              <a:avLst/>
            </a:prstGeom>
          </p:spPr>
          <p:txBody>
            <a:bodyPr lIns="254000" tIns="254000" rIns="254000" bIns="254000" rtlCol="0" anchor="ctr"/>
            <a:lstStyle/>
            <a:p>
              <a:pPr>
                <a:lnSpc>
                  <a:spcPct val="150000"/>
                </a:lnSpc>
              </a:pPr>
              <a:endParaRPr sz="4800">
                <a:latin typeface="Public Sans" panose="020B0604020202020204" charset="0"/>
              </a:endParaRPr>
            </a:p>
          </p:txBody>
        </p:sp>
      </p:grpSp>
      <p:grpSp>
        <p:nvGrpSpPr>
          <p:cNvPr id="5" name="Group 5"/>
          <p:cNvGrpSpPr/>
          <p:nvPr/>
        </p:nvGrpSpPr>
        <p:grpSpPr>
          <a:xfrm>
            <a:off x="237414" y="9267586"/>
            <a:ext cx="804526" cy="804526"/>
            <a:chOff x="0" y="0"/>
            <a:chExt cx="1072702" cy="1072702"/>
          </a:xfrm>
        </p:grpSpPr>
        <p:sp>
          <p:nvSpPr>
            <p:cNvPr id="6" name="Freeform 6"/>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17259300" y="4091019"/>
            <a:ext cx="484735" cy="825401"/>
          </a:xfrm>
          <a:custGeom>
            <a:avLst/>
            <a:gdLst/>
            <a:ahLst/>
            <a:cxnLst/>
            <a:rect l="l" t="t" r="r" b="b"/>
            <a:pathLst>
              <a:path w="484735" h="825401">
                <a:moveTo>
                  <a:pt x="0" y="0"/>
                </a:moveTo>
                <a:lnTo>
                  <a:pt x="484735" y="0"/>
                </a:lnTo>
                <a:lnTo>
                  <a:pt x="484735" y="825401"/>
                </a:lnTo>
                <a:lnTo>
                  <a:pt x="0" y="82540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5530985" y="-209550"/>
            <a:ext cx="6443579" cy="1944891"/>
          </a:xfrm>
          <a:prstGeom prst="rect">
            <a:avLst/>
          </a:prstGeom>
        </p:spPr>
        <p:txBody>
          <a:bodyPr lIns="0" tIns="0" rIns="0" bIns="0" rtlCol="0" anchor="t">
            <a:spAutoFit/>
          </a:bodyPr>
          <a:lstStyle/>
          <a:p>
            <a:pPr algn="ctr">
              <a:lnSpc>
                <a:spcPct val="150000"/>
              </a:lnSpc>
            </a:pPr>
            <a:r>
              <a:rPr lang="en-US" sz="9600" dirty="0" err="1">
                <a:solidFill>
                  <a:srgbClr val="FFFFFF"/>
                </a:solidFill>
                <a:latin typeface="Public Sans" panose="020B0604020202020204" charset="0"/>
              </a:rPr>
              <a:t>Mục</a:t>
            </a:r>
            <a:r>
              <a:rPr lang="en-US" sz="9600" dirty="0">
                <a:solidFill>
                  <a:srgbClr val="FFFFFF"/>
                </a:solidFill>
                <a:latin typeface="Public Sans" panose="020B0604020202020204" charset="0"/>
              </a:rPr>
              <a:t> </a:t>
            </a:r>
            <a:r>
              <a:rPr lang="en-US" sz="9600" dirty="0" err="1">
                <a:solidFill>
                  <a:srgbClr val="FFFFFF"/>
                </a:solidFill>
                <a:latin typeface="Public Sans" panose="020B0604020202020204" charset="0"/>
              </a:rPr>
              <a:t>lục</a:t>
            </a:r>
            <a:endParaRPr lang="en-US" sz="9600" dirty="0">
              <a:solidFill>
                <a:srgbClr val="FFFFFF"/>
              </a:solidFill>
              <a:latin typeface="Public Sans" panose="020B0604020202020204" charset="0"/>
            </a:endParaRPr>
          </a:p>
        </p:txBody>
      </p:sp>
      <p:sp>
        <p:nvSpPr>
          <p:cNvPr id="15" name="Freeform 15"/>
          <p:cNvSpPr/>
          <p:nvPr/>
        </p:nvSpPr>
        <p:spPr>
          <a:xfrm>
            <a:off x="237414" y="2596689"/>
            <a:ext cx="4202600" cy="4202600"/>
          </a:xfrm>
          <a:custGeom>
            <a:avLst/>
            <a:gdLst/>
            <a:ahLst/>
            <a:cxnLst/>
            <a:rect l="l" t="t" r="r" b="b"/>
            <a:pathLst>
              <a:path w="4202600" h="4202600">
                <a:moveTo>
                  <a:pt x="0" y="0"/>
                </a:moveTo>
                <a:lnTo>
                  <a:pt x="4202600" y="0"/>
                </a:lnTo>
                <a:lnTo>
                  <a:pt x="4202600" y="4202599"/>
                </a:lnTo>
                <a:lnTo>
                  <a:pt x="0" y="420259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4730529" y="2592957"/>
            <a:ext cx="4202600" cy="4202600"/>
          </a:xfrm>
          <a:custGeom>
            <a:avLst/>
            <a:gdLst/>
            <a:ahLst/>
            <a:cxnLst/>
            <a:rect l="l" t="t" r="r" b="b"/>
            <a:pathLst>
              <a:path w="4202600" h="4202600">
                <a:moveTo>
                  <a:pt x="0" y="0"/>
                </a:moveTo>
                <a:lnTo>
                  <a:pt x="4202599" y="0"/>
                </a:lnTo>
                <a:lnTo>
                  <a:pt x="4202599" y="4202600"/>
                </a:lnTo>
                <a:lnTo>
                  <a:pt x="0" y="42026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pPr>
              <a:lnSpc>
                <a:spcPct val="150000"/>
              </a:lnSpc>
            </a:pPr>
            <a:endParaRPr lang="en-US" sz="4800" dirty="0">
              <a:latin typeface="Public Sans" panose="020B0604020202020204" charset="0"/>
            </a:endParaRPr>
          </a:p>
        </p:txBody>
      </p:sp>
      <p:sp>
        <p:nvSpPr>
          <p:cNvPr id="17" name="Freeform 17"/>
          <p:cNvSpPr/>
          <p:nvPr/>
        </p:nvSpPr>
        <p:spPr>
          <a:xfrm>
            <a:off x="9323653" y="2596689"/>
            <a:ext cx="4202600" cy="4202600"/>
          </a:xfrm>
          <a:custGeom>
            <a:avLst/>
            <a:gdLst/>
            <a:ahLst/>
            <a:cxnLst/>
            <a:rect l="l" t="t" r="r" b="b"/>
            <a:pathLst>
              <a:path w="4202600" h="4202600">
                <a:moveTo>
                  <a:pt x="0" y="0"/>
                </a:moveTo>
                <a:lnTo>
                  <a:pt x="4202600" y="0"/>
                </a:lnTo>
                <a:lnTo>
                  <a:pt x="4202600" y="4202599"/>
                </a:lnTo>
                <a:lnTo>
                  <a:pt x="0" y="420259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8" name="Freeform 18"/>
          <p:cNvSpPr/>
          <p:nvPr/>
        </p:nvSpPr>
        <p:spPr>
          <a:xfrm>
            <a:off x="13916777" y="2578245"/>
            <a:ext cx="4202600" cy="4202600"/>
          </a:xfrm>
          <a:custGeom>
            <a:avLst/>
            <a:gdLst/>
            <a:ahLst/>
            <a:cxnLst/>
            <a:rect l="l" t="t" r="r" b="b"/>
            <a:pathLst>
              <a:path w="4202600" h="4202600">
                <a:moveTo>
                  <a:pt x="0" y="0"/>
                </a:moveTo>
                <a:lnTo>
                  <a:pt x="4202600" y="0"/>
                </a:lnTo>
                <a:lnTo>
                  <a:pt x="4202600" y="4202599"/>
                </a:lnTo>
                <a:lnTo>
                  <a:pt x="0" y="420259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9" name="TextBox 19"/>
          <p:cNvSpPr txBox="1"/>
          <p:nvPr/>
        </p:nvSpPr>
        <p:spPr>
          <a:xfrm>
            <a:off x="266987" y="3151904"/>
            <a:ext cx="4099599" cy="972446"/>
          </a:xfrm>
          <a:prstGeom prst="rect">
            <a:avLst/>
          </a:prstGeom>
        </p:spPr>
        <p:txBody>
          <a:bodyPr lIns="0" tIns="0" rIns="0" bIns="0" rtlCol="0" anchor="t">
            <a:spAutoFit/>
          </a:bodyPr>
          <a:lstStyle/>
          <a:p>
            <a:pPr algn="ctr">
              <a:lnSpc>
                <a:spcPct val="150000"/>
              </a:lnSpc>
            </a:pPr>
            <a:r>
              <a:rPr lang="en-US" sz="4800" dirty="0">
                <a:solidFill>
                  <a:srgbClr val="000000"/>
                </a:solidFill>
                <a:latin typeface="Public Sans" panose="020B0604020202020204" charset="0"/>
              </a:rPr>
              <a:t>1.</a:t>
            </a:r>
          </a:p>
        </p:txBody>
      </p:sp>
      <p:sp>
        <p:nvSpPr>
          <p:cNvPr id="20" name="TextBox 20"/>
          <p:cNvSpPr txBox="1"/>
          <p:nvPr/>
        </p:nvSpPr>
        <p:spPr>
          <a:xfrm>
            <a:off x="288915" y="4398945"/>
            <a:ext cx="4099599" cy="2340513"/>
          </a:xfrm>
          <a:prstGeom prst="rect">
            <a:avLst/>
          </a:prstGeom>
        </p:spPr>
        <p:txBody>
          <a:bodyPr lIns="0" tIns="0" rIns="0" bIns="0" rtlCol="0" anchor="t">
            <a:spAutoFit/>
          </a:bodyPr>
          <a:lstStyle/>
          <a:p>
            <a:pPr algn="ctr">
              <a:lnSpc>
                <a:spcPct val="150000"/>
              </a:lnSpc>
            </a:pPr>
            <a:r>
              <a:rPr lang="en-US" sz="5400" dirty="0" err="1">
                <a:solidFill>
                  <a:srgbClr val="000000"/>
                </a:solidFill>
                <a:latin typeface="Public Sans" panose="020B0604020202020204" charset="0"/>
              </a:rPr>
              <a:t>Giới</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thiệu</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thành</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viên</a:t>
            </a:r>
            <a:endParaRPr lang="en-US" sz="5400" dirty="0">
              <a:solidFill>
                <a:srgbClr val="000000"/>
              </a:solidFill>
              <a:latin typeface="Public Sans" panose="020B0604020202020204" charset="0"/>
            </a:endParaRPr>
          </a:p>
        </p:txBody>
      </p:sp>
      <p:sp>
        <p:nvSpPr>
          <p:cNvPr id="21" name="TextBox 21"/>
          <p:cNvSpPr txBox="1"/>
          <p:nvPr/>
        </p:nvSpPr>
        <p:spPr>
          <a:xfrm>
            <a:off x="4851566" y="4398945"/>
            <a:ext cx="3960524" cy="2340513"/>
          </a:xfrm>
          <a:prstGeom prst="rect">
            <a:avLst/>
          </a:prstGeom>
        </p:spPr>
        <p:txBody>
          <a:bodyPr lIns="0" tIns="0" rIns="0" bIns="0" rtlCol="0" anchor="t">
            <a:spAutoFit/>
          </a:bodyPr>
          <a:lstStyle/>
          <a:p>
            <a:pPr algn="ctr">
              <a:lnSpc>
                <a:spcPct val="150000"/>
              </a:lnSpc>
            </a:pPr>
            <a:r>
              <a:rPr lang="en-US" sz="5400" dirty="0" err="1">
                <a:solidFill>
                  <a:srgbClr val="000000"/>
                </a:solidFill>
                <a:latin typeface="Public Sans" panose="020B0604020202020204" charset="0"/>
              </a:rPr>
              <a:t>Giới</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thiệu</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đề</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tài</a:t>
            </a:r>
            <a:endParaRPr lang="en-US" sz="5400" dirty="0">
              <a:solidFill>
                <a:srgbClr val="000000"/>
              </a:solidFill>
              <a:latin typeface="Public Sans" panose="020B0604020202020204" charset="0"/>
            </a:endParaRPr>
          </a:p>
        </p:txBody>
      </p:sp>
      <p:sp>
        <p:nvSpPr>
          <p:cNvPr id="22" name="TextBox 22"/>
          <p:cNvSpPr txBox="1"/>
          <p:nvPr/>
        </p:nvSpPr>
        <p:spPr>
          <a:xfrm>
            <a:off x="4778288" y="3153040"/>
            <a:ext cx="4107079" cy="972446"/>
          </a:xfrm>
          <a:prstGeom prst="rect">
            <a:avLst/>
          </a:prstGeom>
        </p:spPr>
        <p:txBody>
          <a:bodyPr lIns="0" tIns="0" rIns="0" bIns="0" rtlCol="0" anchor="t">
            <a:spAutoFit/>
          </a:bodyPr>
          <a:lstStyle/>
          <a:p>
            <a:pPr algn="ctr">
              <a:lnSpc>
                <a:spcPct val="150000"/>
              </a:lnSpc>
            </a:pPr>
            <a:r>
              <a:rPr lang="en-US" sz="4800" dirty="0">
                <a:solidFill>
                  <a:srgbClr val="000000"/>
                </a:solidFill>
                <a:latin typeface="Public Sans" panose="020B0604020202020204" charset="0"/>
              </a:rPr>
              <a:t>2.</a:t>
            </a:r>
          </a:p>
        </p:txBody>
      </p:sp>
      <p:sp>
        <p:nvSpPr>
          <p:cNvPr id="23" name="TextBox 23"/>
          <p:cNvSpPr txBox="1"/>
          <p:nvPr/>
        </p:nvSpPr>
        <p:spPr>
          <a:xfrm>
            <a:off x="9350234" y="3151904"/>
            <a:ext cx="4056327" cy="972446"/>
          </a:xfrm>
          <a:prstGeom prst="rect">
            <a:avLst/>
          </a:prstGeom>
        </p:spPr>
        <p:txBody>
          <a:bodyPr wrap="square" lIns="0" tIns="0" rIns="0" bIns="0" rtlCol="0" anchor="t">
            <a:spAutoFit/>
          </a:bodyPr>
          <a:lstStyle/>
          <a:p>
            <a:pPr algn="ctr">
              <a:lnSpc>
                <a:spcPct val="150000"/>
              </a:lnSpc>
            </a:pPr>
            <a:r>
              <a:rPr lang="en-US" sz="4800" dirty="0">
                <a:solidFill>
                  <a:srgbClr val="000000"/>
                </a:solidFill>
                <a:latin typeface="Public Sans" panose="020B0604020202020204" charset="0"/>
              </a:rPr>
              <a:t>3.</a:t>
            </a:r>
          </a:p>
        </p:txBody>
      </p:sp>
      <p:sp>
        <p:nvSpPr>
          <p:cNvPr id="24" name="TextBox 24"/>
          <p:cNvSpPr txBox="1"/>
          <p:nvPr/>
        </p:nvSpPr>
        <p:spPr>
          <a:xfrm>
            <a:off x="14006282" y="4418774"/>
            <a:ext cx="4023591" cy="2340513"/>
          </a:xfrm>
          <a:prstGeom prst="rect">
            <a:avLst/>
          </a:prstGeom>
        </p:spPr>
        <p:txBody>
          <a:bodyPr lIns="0" tIns="0" rIns="0" bIns="0" rtlCol="0" anchor="t">
            <a:spAutoFit/>
          </a:bodyPr>
          <a:lstStyle/>
          <a:p>
            <a:pPr algn="ctr">
              <a:lnSpc>
                <a:spcPct val="150000"/>
              </a:lnSpc>
            </a:pPr>
            <a:r>
              <a:rPr lang="en-US" sz="5400" dirty="0" err="1">
                <a:solidFill>
                  <a:srgbClr val="000000"/>
                </a:solidFill>
                <a:latin typeface="Public Sans" panose="020B0604020202020204" charset="0"/>
              </a:rPr>
              <a:t>Tài</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liệu</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tham</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khảo</a:t>
            </a:r>
            <a:endParaRPr lang="en-US" sz="5400" dirty="0">
              <a:solidFill>
                <a:srgbClr val="000000"/>
              </a:solidFill>
              <a:latin typeface="Public Sans" panose="020B0604020202020204" charset="0"/>
            </a:endParaRPr>
          </a:p>
        </p:txBody>
      </p:sp>
      <p:sp>
        <p:nvSpPr>
          <p:cNvPr id="25" name="TextBox 25"/>
          <p:cNvSpPr txBox="1"/>
          <p:nvPr/>
        </p:nvSpPr>
        <p:spPr>
          <a:xfrm>
            <a:off x="13904604" y="3118798"/>
            <a:ext cx="4113096" cy="972446"/>
          </a:xfrm>
          <a:prstGeom prst="rect">
            <a:avLst/>
          </a:prstGeom>
        </p:spPr>
        <p:txBody>
          <a:bodyPr wrap="square" lIns="0" tIns="0" rIns="0" bIns="0" rtlCol="0" anchor="t">
            <a:spAutoFit/>
          </a:bodyPr>
          <a:lstStyle/>
          <a:p>
            <a:pPr algn="ctr">
              <a:lnSpc>
                <a:spcPct val="150000"/>
              </a:lnSpc>
            </a:pPr>
            <a:r>
              <a:rPr lang="en-US" sz="4800" dirty="0">
                <a:solidFill>
                  <a:srgbClr val="000000"/>
                </a:solidFill>
                <a:latin typeface="Public Sans" panose="020B0604020202020204" charset="0"/>
              </a:rPr>
              <a:t>4.</a:t>
            </a:r>
          </a:p>
        </p:txBody>
      </p:sp>
      <p:sp>
        <p:nvSpPr>
          <p:cNvPr id="26" name="TextBox 26"/>
          <p:cNvSpPr txBox="1"/>
          <p:nvPr/>
        </p:nvSpPr>
        <p:spPr>
          <a:xfrm>
            <a:off x="9323653" y="4389420"/>
            <a:ext cx="4202600" cy="2340513"/>
          </a:xfrm>
          <a:prstGeom prst="rect">
            <a:avLst/>
          </a:prstGeom>
        </p:spPr>
        <p:txBody>
          <a:bodyPr lIns="0" tIns="0" rIns="0" bIns="0" rtlCol="0" anchor="t">
            <a:spAutoFit/>
          </a:bodyPr>
          <a:lstStyle/>
          <a:p>
            <a:pPr algn="ctr">
              <a:lnSpc>
                <a:spcPct val="150000"/>
              </a:lnSpc>
            </a:pPr>
            <a:r>
              <a:rPr lang="en-US" sz="5400" dirty="0" err="1">
                <a:solidFill>
                  <a:srgbClr val="000000"/>
                </a:solidFill>
                <a:latin typeface="Public Sans" panose="020B0604020202020204" charset="0"/>
              </a:rPr>
              <a:t>Thiết</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kế</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và</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xây</a:t>
            </a:r>
            <a:r>
              <a:rPr lang="en-US" sz="5400" dirty="0">
                <a:solidFill>
                  <a:srgbClr val="000000"/>
                </a:solidFill>
                <a:latin typeface="Public Sans" panose="020B0604020202020204" charset="0"/>
              </a:rPr>
              <a:t> </a:t>
            </a:r>
            <a:r>
              <a:rPr lang="en-US" sz="5400" dirty="0" err="1">
                <a:solidFill>
                  <a:srgbClr val="000000"/>
                </a:solidFill>
                <a:latin typeface="Public Sans" panose="020B0604020202020204" charset="0"/>
              </a:rPr>
              <a:t>dựng</a:t>
            </a:r>
            <a:endParaRPr lang="en-US" sz="5400" dirty="0">
              <a:solidFill>
                <a:srgbClr val="000000"/>
              </a:solidFill>
              <a:latin typeface="Public Sans" panose="020B060402020202020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3" name="TextBox 2">
            <a:extLst>
              <a:ext uri="{FF2B5EF4-FFF2-40B4-BE49-F238E27FC236}">
                <a16:creationId xmlns:a16="http://schemas.microsoft.com/office/drawing/2014/main" id="{F182935E-6B75-4623-869C-B05D0861ADDD}"/>
              </a:ext>
            </a:extLst>
          </p:cNvPr>
          <p:cNvSpPr txBox="1"/>
          <p:nvPr/>
        </p:nvSpPr>
        <p:spPr>
          <a:xfrm>
            <a:off x="14097000" y="4666420"/>
            <a:ext cx="4306701" cy="584775"/>
          </a:xfrm>
          <a:prstGeom prst="rect">
            <a:avLst/>
          </a:prstGeom>
          <a:noFill/>
        </p:spPr>
        <p:txBody>
          <a:bodyPr wrap="square" rtlCol="0">
            <a:spAutoFit/>
          </a:bodyPr>
          <a:lstStyle/>
          <a:p>
            <a:r>
              <a:rPr lang="en-US" sz="3200" dirty="0" err="1">
                <a:solidFill>
                  <a:schemeClr val="bg1"/>
                </a:solidFill>
                <a:latin typeface="Public Sans" panose="020B0604020202020204" charset="0"/>
              </a:rPr>
              <a:t>Hàm</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vẽ</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đồ</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họa</a:t>
            </a:r>
            <a:r>
              <a:rPr lang="en-US" sz="3200" dirty="0">
                <a:solidFill>
                  <a:schemeClr val="bg1"/>
                </a:solidFill>
                <a:latin typeface="Public Sans" panose="020B0604020202020204" charset="0"/>
              </a:rPr>
              <a:t> game</a:t>
            </a:r>
          </a:p>
        </p:txBody>
      </p:sp>
      <p:pic>
        <p:nvPicPr>
          <p:cNvPr id="4" name="Picture 3">
            <a:extLst>
              <a:ext uri="{FF2B5EF4-FFF2-40B4-BE49-F238E27FC236}">
                <a16:creationId xmlns:a16="http://schemas.microsoft.com/office/drawing/2014/main" id="{D79F2322-3D41-4A47-B54D-0AE5856DD698}"/>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r="4497" b="4445"/>
          <a:stretch/>
        </p:blipFill>
        <p:spPr>
          <a:xfrm>
            <a:off x="356248" y="571501"/>
            <a:ext cx="13512152" cy="7483336"/>
          </a:xfrm>
          <a:prstGeom prst="rect">
            <a:avLst/>
          </a:prstGeom>
        </p:spPr>
      </p:pic>
    </p:spTree>
    <p:extLst>
      <p:ext uri="{BB962C8B-B14F-4D97-AF65-F5344CB8AC3E}">
        <p14:creationId xmlns:p14="http://schemas.microsoft.com/office/powerpoint/2010/main" val="1469403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Retropix"/>
                <a:ea typeface="+mn-ea"/>
                <a:cs typeface="+mn-cs"/>
              </a:endParaRPr>
            </a:p>
          </p:txBody>
        </p:sp>
      </p:grpSp>
      <p:sp>
        <p:nvSpPr>
          <p:cNvPr id="4" name="TextBox 3">
            <a:extLst>
              <a:ext uri="{FF2B5EF4-FFF2-40B4-BE49-F238E27FC236}">
                <a16:creationId xmlns:a16="http://schemas.microsoft.com/office/drawing/2014/main" id="{9475A972-3195-46BD-BBAA-9498D2A3F9F9}"/>
              </a:ext>
            </a:extLst>
          </p:cNvPr>
          <p:cNvSpPr txBox="1"/>
          <p:nvPr/>
        </p:nvSpPr>
        <p:spPr>
          <a:xfrm>
            <a:off x="11811000" y="4270130"/>
            <a:ext cx="7010400" cy="861774"/>
          </a:xfrm>
          <a:prstGeom prst="rect">
            <a:avLst/>
          </a:prstGeom>
          <a:noFill/>
        </p:spPr>
        <p:txBody>
          <a:bodyPr wrap="square" rtlCol="0">
            <a:spAutoFit/>
          </a:bodyPr>
          <a:lstStyle/>
          <a:p>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Tạo</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khung</a:t>
            </a:r>
            <a:r>
              <a:rPr lang="en-US" sz="3200" dirty="0">
                <a:solidFill>
                  <a:schemeClr val="bg1"/>
                </a:solidFill>
                <a:latin typeface="Public Sans" panose="020B0604020202020204" charset="0"/>
              </a:rPr>
              <a:t> game</a:t>
            </a:r>
          </a:p>
          <a:p>
            <a:endParaRPr lang="en-US" dirty="0"/>
          </a:p>
        </p:txBody>
      </p:sp>
      <p:pic>
        <p:nvPicPr>
          <p:cNvPr id="5" name="Picture 4">
            <a:extLst>
              <a:ext uri="{FF2B5EF4-FFF2-40B4-BE49-F238E27FC236}">
                <a16:creationId xmlns:a16="http://schemas.microsoft.com/office/drawing/2014/main" id="{F79442B6-C4C0-47F4-95AE-897F17704742}"/>
              </a:ext>
            </a:extLst>
          </p:cNvPr>
          <p:cNvPicPr>
            <a:picLocks noChangeAspect="1"/>
          </p:cNvPicPr>
          <p:nvPr/>
        </p:nvPicPr>
        <p:blipFill>
          <a:blip r:embed="rId16">
            <a:extLst>
              <a:ext uri="{BEBA8EAE-BF5A-486C-A8C5-ECC9F3942E4B}">
                <a14:imgProps xmlns:a14="http://schemas.microsoft.com/office/drawing/2010/main">
                  <a14:imgLayer r:embed="rId17">
                    <a14:imgEffect>
                      <a14:saturation sat="200000"/>
                    </a14:imgEffect>
                  </a14:imgLayer>
                </a14:imgProps>
              </a:ext>
            </a:extLst>
          </a:blip>
          <a:stretch>
            <a:fillRect/>
          </a:stretch>
        </p:blipFill>
        <p:spPr>
          <a:xfrm>
            <a:off x="1041941" y="168859"/>
            <a:ext cx="10288668" cy="8524291"/>
          </a:xfrm>
          <a:prstGeom prst="rect">
            <a:avLst/>
          </a:prstGeom>
        </p:spPr>
      </p:pic>
    </p:spTree>
    <p:extLst>
      <p:ext uri="{BB962C8B-B14F-4D97-AF65-F5344CB8AC3E}">
        <p14:creationId xmlns:p14="http://schemas.microsoft.com/office/powerpoint/2010/main" val="2235568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3" name="TextBox 2">
            <a:extLst>
              <a:ext uri="{FF2B5EF4-FFF2-40B4-BE49-F238E27FC236}">
                <a16:creationId xmlns:a16="http://schemas.microsoft.com/office/drawing/2014/main" id="{6B561DD7-B127-462E-A07C-FB015C9612D8}"/>
              </a:ext>
            </a:extLst>
          </p:cNvPr>
          <p:cNvSpPr txBox="1"/>
          <p:nvPr/>
        </p:nvSpPr>
        <p:spPr>
          <a:xfrm>
            <a:off x="12801600" y="4305300"/>
            <a:ext cx="5906901" cy="584775"/>
          </a:xfrm>
          <a:prstGeom prst="rect">
            <a:avLst/>
          </a:prstGeom>
          <a:noFill/>
        </p:spPr>
        <p:txBody>
          <a:bodyPr wrap="square" rtlCol="0">
            <a:spAutoFit/>
          </a:bodyPr>
          <a:lstStyle/>
          <a:p>
            <a:r>
              <a:rPr lang="en-US" sz="3200" dirty="0" err="1">
                <a:solidFill>
                  <a:schemeClr val="bg1"/>
                </a:solidFill>
                <a:latin typeface="Public Sans" panose="020B0604020202020204" charset="0"/>
              </a:rPr>
              <a:t>Hàm</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vòng</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lặp</a:t>
            </a:r>
            <a:r>
              <a:rPr lang="en-US" sz="3200" dirty="0">
                <a:solidFill>
                  <a:schemeClr val="bg1"/>
                </a:solidFill>
                <a:latin typeface="Public Sans" panose="020B0604020202020204" charset="0"/>
              </a:rPr>
              <a:t> game</a:t>
            </a:r>
          </a:p>
        </p:txBody>
      </p:sp>
      <p:pic>
        <p:nvPicPr>
          <p:cNvPr id="4" name="Picture 3">
            <a:extLst>
              <a:ext uri="{FF2B5EF4-FFF2-40B4-BE49-F238E27FC236}">
                <a16:creationId xmlns:a16="http://schemas.microsoft.com/office/drawing/2014/main" id="{A85B1525-1F0A-4BA1-B4E4-DEA25F22F8EF}"/>
              </a:ext>
            </a:extLst>
          </p:cNvPr>
          <p:cNvPicPr>
            <a:picLocks noChangeAspect="1"/>
          </p:cNvPicPr>
          <p:nvPr/>
        </p:nvPicPr>
        <p:blipFill>
          <a:blip r:embed="rId16">
            <a:extLst>
              <a:ext uri="{BEBA8EAE-BF5A-486C-A8C5-ECC9F3942E4B}">
                <a14:imgProps xmlns:a14="http://schemas.microsoft.com/office/drawing/2010/main">
                  <a14:imgLayer r:embed="rId17">
                    <a14:imgEffect>
                      <a14:saturation sat="200000"/>
                    </a14:imgEffect>
                  </a14:imgLayer>
                </a14:imgProps>
              </a:ext>
            </a:extLst>
          </a:blip>
          <a:stretch>
            <a:fillRect/>
          </a:stretch>
        </p:blipFill>
        <p:spPr>
          <a:xfrm>
            <a:off x="762000" y="526701"/>
            <a:ext cx="11496356" cy="8098309"/>
          </a:xfrm>
          <a:prstGeom prst="rect">
            <a:avLst/>
          </a:prstGeom>
        </p:spPr>
      </p:pic>
    </p:spTree>
    <p:extLst>
      <p:ext uri="{BB962C8B-B14F-4D97-AF65-F5344CB8AC3E}">
        <p14:creationId xmlns:p14="http://schemas.microsoft.com/office/powerpoint/2010/main" val="4695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Retropix"/>
                <a:ea typeface="+mn-ea"/>
                <a:cs typeface="+mn-cs"/>
              </a:endParaRPr>
            </a:p>
          </p:txBody>
        </p:sp>
      </p:grpSp>
      <p:sp>
        <p:nvSpPr>
          <p:cNvPr id="4" name="TextBox 3">
            <a:extLst>
              <a:ext uri="{FF2B5EF4-FFF2-40B4-BE49-F238E27FC236}">
                <a16:creationId xmlns:a16="http://schemas.microsoft.com/office/drawing/2014/main" id="{9475A972-3195-46BD-BBAA-9498D2A3F9F9}"/>
              </a:ext>
            </a:extLst>
          </p:cNvPr>
          <p:cNvSpPr txBox="1"/>
          <p:nvPr/>
        </p:nvSpPr>
        <p:spPr>
          <a:xfrm>
            <a:off x="11658600" y="4381500"/>
            <a:ext cx="6477000" cy="1077218"/>
          </a:xfrm>
          <a:prstGeom prst="rect">
            <a:avLst/>
          </a:prstGeom>
          <a:noFill/>
        </p:spPr>
        <p:txBody>
          <a:bodyPr wrap="square" rtlCol="0">
            <a:spAutoFit/>
          </a:bodyPr>
          <a:lstStyle/>
          <a:p>
            <a:r>
              <a:rPr lang="en-US" sz="3200" dirty="0" err="1">
                <a:solidFill>
                  <a:schemeClr val="bg1"/>
                </a:solidFill>
                <a:latin typeface="Public Sans" panose="020B0604020202020204" charset="0"/>
              </a:rPr>
              <a:t>Các</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th</a:t>
            </a:r>
            <a:r>
              <a:rPr lang="vi-VN" sz="3200" dirty="0">
                <a:solidFill>
                  <a:schemeClr val="bg1"/>
                </a:solidFill>
                <a:latin typeface="Public Sans" panose="020B0604020202020204" charset="0"/>
              </a:rPr>
              <a:t>ư</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viện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các</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hằng</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các</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biến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cần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thiết</a:t>
            </a:r>
            <a:endParaRPr lang="en-US" sz="3200" dirty="0">
              <a:solidFill>
                <a:schemeClr val="bg1"/>
              </a:solidFill>
              <a:latin typeface="Public Sans" panose="020B0604020202020204" charset="0"/>
            </a:endParaRPr>
          </a:p>
        </p:txBody>
      </p:sp>
      <p:pic>
        <p:nvPicPr>
          <p:cNvPr id="5" name="Picture 4">
            <a:extLst>
              <a:ext uri="{FF2B5EF4-FFF2-40B4-BE49-F238E27FC236}">
                <a16:creationId xmlns:a16="http://schemas.microsoft.com/office/drawing/2014/main" id="{CC4F9BD1-3852-4570-AD97-D897BF3DE448}"/>
              </a:ext>
            </a:extLst>
          </p:cNvPr>
          <p:cNvPicPr>
            <a:picLocks noChangeAspect="1"/>
          </p:cNvPicPr>
          <p:nvPr/>
        </p:nvPicPr>
        <p:blipFill rotWithShape="1">
          <a:blip r:embed="rId16">
            <a:extLst>
              <a:ext uri="{BEBA8EAE-BF5A-486C-A8C5-ECC9F3942E4B}">
                <a14:imgProps xmlns:a14="http://schemas.microsoft.com/office/drawing/2010/main">
                  <a14:imgLayer r:embed="rId17">
                    <a14:imgEffect>
                      <a14:saturation sat="200000"/>
                    </a14:imgEffect>
                  </a14:imgLayer>
                </a14:imgProps>
              </a:ext>
            </a:extLst>
          </a:blip>
          <a:srcRect l="-196" t="-268" r="21566" b="268"/>
          <a:stretch/>
        </p:blipFill>
        <p:spPr>
          <a:xfrm>
            <a:off x="639677" y="214887"/>
            <a:ext cx="10912906" cy="8580637"/>
          </a:xfrm>
          <a:prstGeom prst="rect">
            <a:avLst/>
          </a:prstGeom>
        </p:spPr>
      </p:pic>
    </p:spTree>
    <p:extLst>
      <p:ext uri="{BB962C8B-B14F-4D97-AF65-F5344CB8AC3E}">
        <p14:creationId xmlns:p14="http://schemas.microsoft.com/office/powerpoint/2010/main" val="3839068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3" name="TextBox 2">
            <a:extLst>
              <a:ext uri="{FF2B5EF4-FFF2-40B4-BE49-F238E27FC236}">
                <a16:creationId xmlns:a16="http://schemas.microsoft.com/office/drawing/2014/main" id="{4C59D6A5-8548-441E-A9B3-AABE09F49BCD}"/>
              </a:ext>
            </a:extLst>
          </p:cNvPr>
          <p:cNvSpPr txBox="1"/>
          <p:nvPr/>
        </p:nvSpPr>
        <p:spPr>
          <a:xfrm>
            <a:off x="12115800" y="4178374"/>
            <a:ext cx="6046300" cy="584775"/>
          </a:xfrm>
          <a:prstGeom prst="rect">
            <a:avLst/>
          </a:prstGeom>
          <a:noFill/>
        </p:spPr>
        <p:txBody>
          <a:bodyPr wrap="square" rtlCol="0">
            <a:spAutoFit/>
          </a:bodyPr>
          <a:lstStyle/>
          <a:p>
            <a:r>
              <a:rPr lang="en-US" sz="3200" dirty="0">
                <a:solidFill>
                  <a:schemeClr val="bg1"/>
                </a:solidFill>
                <a:latin typeface="Public Sans" panose="020B0604020202020204" charset="0"/>
              </a:rPr>
              <a:t>Demo </a:t>
            </a:r>
            <a:r>
              <a:rPr lang="en-US" sz="3200" dirty="0" err="1">
                <a:solidFill>
                  <a:schemeClr val="bg1"/>
                </a:solidFill>
                <a:latin typeface="Public Sans" panose="020B0604020202020204" charset="0"/>
              </a:rPr>
              <a:t>màn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hình</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đồ</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họa</a:t>
            </a:r>
            <a:r>
              <a:rPr lang="en-US" sz="3200" dirty="0">
                <a:solidFill>
                  <a:schemeClr val="bg1"/>
                </a:solidFill>
                <a:latin typeface="Public Sans" panose="020B0604020202020204" charset="0"/>
              </a:rPr>
              <a:t> game</a:t>
            </a:r>
          </a:p>
        </p:txBody>
      </p:sp>
      <p:pic>
        <p:nvPicPr>
          <p:cNvPr id="2" name="Picture 1">
            <a:extLst>
              <a:ext uri="{FF2B5EF4-FFF2-40B4-BE49-F238E27FC236}">
                <a16:creationId xmlns:a16="http://schemas.microsoft.com/office/drawing/2014/main" id="{AF575202-9D53-4506-9FC6-90466DAC8A77}"/>
              </a:ext>
            </a:extLst>
          </p:cNvPr>
          <p:cNvPicPr>
            <a:picLocks noChangeAspect="1"/>
          </p:cNvPicPr>
          <p:nvPr/>
        </p:nvPicPr>
        <p:blipFill rotWithShape="1">
          <a:blip r:embed="rId16"/>
          <a:srcRect l="2089" t="1399" r="1474" b="1399"/>
          <a:stretch/>
        </p:blipFill>
        <p:spPr>
          <a:xfrm>
            <a:off x="821634" y="200014"/>
            <a:ext cx="10777071" cy="8541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3676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Retropix"/>
                <a:ea typeface="+mn-ea"/>
                <a:cs typeface="+mn-cs"/>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9947" y="102375"/>
            <a:ext cx="18288000" cy="1323439"/>
          </a:xfrm>
          <a:prstGeom prst="rect">
            <a:avLst/>
          </a:prstGeom>
        </p:spPr>
        <p:txBody>
          <a:bodyPr wrap="square">
            <a:spAutoFit/>
          </a:bodyPr>
          <a:lstStyle/>
          <a:p>
            <a:pPr algn="ctr"/>
            <a:r>
              <a:rPr lang="en-US" sz="8000" dirty="0">
                <a:solidFill>
                  <a:srgbClr val="FFFFFF"/>
                </a:solidFill>
                <a:latin typeface="Public Sans"/>
              </a:rPr>
              <a:t>Time line</a:t>
            </a:r>
          </a:p>
        </p:txBody>
      </p:sp>
      <p:graphicFrame>
        <p:nvGraphicFramePr>
          <p:cNvPr id="3" name="Table 3">
            <a:extLst>
              <a:ext uri="{FF2B5EF4-FFF2-40B4-BE49-F238E27FC236}">
                <a16:creationId xmlns:a16="http://schemas.microsoft.com/office/drawing/2014/main" id="{CA0EFFE3-004C-4A68-B193-830A46BDB71B}"/>
              </a:ext>
            </a:extLst>
          </p:cNvPr>
          <p:cNvGraphicFramePr>
            <a:graphicFrameLocks noGrp="1"/>
          </p:cNvGraphicFramePr>
          <p:nvPr>
            <p:extLst>
              <p:ext uri="{D42A27DB-BD31-4B8C-83A1-F6EECF244321}">
                <p14:modId xmlns:p14="http://schemas.microsoft.com/office/powerpoint/2010/main" val="3319707899"/>
              </p:ext>
            </p:extLst>
          </p:nvPr>
        </p:nvGraphicFramePr>
        <p:xfrm>
          <a:off x="-4" y="1538327"/>
          <a:ext cx="18288004" cy="7521852"/>
        </p:xfrm>
        <a:graphic>
          <a:graphicData uri="http://schemas.openxmlformats.org/drawingml/2006/table">
            <a:tbl>
              <a:tblPr firstCol="1" bandRow="1">
                <a:tableStyleId>{F5AB1C69-6EDB-4FF4-983F-18BD219EF322}</a:tableStyleId>
              </a:tblPr>
              <a:tblGrid>
                <a:gridCol w="9144002">
                  <a:extLst>
                    <a:ext uri="{9D8B030D-6E8A-4147-A177-3AD203B41FA5}">
                      <a16:colId xmlns:a16="http://schemas.microsoft.com/office/drawing/2014/main" val="1491846337"/>
                    </a:ext>
                  </a:extLst>
                </a:gridCol>
                <a:gridCol w="9144002">
                  <a:extLst>
                    <a:ext uri="{9D8B030D-6E8A-4147-A177-3AD203B41FA5}">
                      <a16:colId xmlns:a16="http://schemas.microsoft.com/office/drawing/2014/main" val="1230500282"/>
                    </a:ext>
                  </a:extLst>
                </a:gridCol>
              </a:tblGrid>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1, 2, 3 </a:t>
                      </a:r>
                    </a:p>
                  </a:txBody>
                  <a:tcPr anchor="ctr">
                    <a:solidFill>
                      <a:srgbClr val="3E764B"/>
                    </a:solidFill>
                  </a:tcPr>
                </a:tc>
                <a:tc>
                  <a:txBody>
                    <a:bodyPr/>
                    <a:lstStyle/>
                    <a:p>
                      <a:pPr algn="ctr"/>
                      <a:r>
                        <a:rPr lang="en-US" sz="3200" b="0" dirty="0" err="1">
                          <a:latin typeface="Public Sans" panose="020B0604020202020204" charset="0"/>
                        </a:rPr>
                        <a:t>Lên</a:t>
                      </a:r>
                      <a:r>
                        <a:rPr lang="en-US" sz="3200" b="0" dirty="0">
                          <a:latin typeface="Public Sans" panose="020B0604020202020204" charset="0"/>
                        </a:rPr>
                        <a:t> ý t</a:t>
                      </a:r>
                      <a:r>
                        <a:rPr lang="vi-VN" sz="3200" b="0" dirty="0">
                          <a:latin typeface="Public Sans" panose="020B0604020202020204" charset="0"/>
                        </a:rPr>
                        <a:t>ư</a:t>
                      </a:r>
                      <a:r>
                        <a:rPr lang="en-US" sz="3200" b="0" dirty="0" err="1">
                          <a:latin typeface="Public Sans" panose="020B0604020202020204" charset="0"/>
                        </a:rPr>
                        <a:t>ởng</a:t>
                      </a:r>
                      <a:r>
                        <a:rPr lang="en-US" sz="3200" b="0" dirty="0">
                          <a:latin typeface="Public Sans" panose="020B0604020202020204" charset="0"/>
                        </a:rPr>
                        <a:t>, </a:t>
                      </a:r>
                      <a:r>
                        <a:rPr lang="en-US" sz="3200" b="0" dirty="0" err="1">
                          <a:latin typeface="Public Sans" panose="020B0604020202020204" charset="0"/>
                        </a:rPr>
                        <a:t>chốt</a:t>
                      </a:r>
                      <a:r>
                        <a:rPr lang="en-US" sz="3200" b="0" dirty="0">
                          <a:latin typeface="Public Sans" panose="020B0604020202020204" charset="0"/>
                        </a:rPr>
                        <a:t> ý t</a:t>
                      </a:r>
                      <a:r>
                        <a:rPr lang="vi-VN" sz="3200" b="0" dirty="0">
                          <a:latin typeface="Public Sans" panose="020B0604020202020204" charset="0"/>
                        </a:rPr>
                        <a:t>ư</a:t>
                      </a:r>
                      <a:r>
                        <a:rPr lang="en-US" sz="3200" b="0" dirty="0" err="1">
                          <a:latin typeface="Public Sans" panose="020B0604020202020204" charset="0"/>
                        </a:rPr>
                        <a:t>ởng</a:t>
                      </a:r>
                      <a:r>
                        <a:rPr lang="en-US" sz="3200" b="0" dirty="0">
                          <a:latin typeface="Public Sans" panose="020B0604020202020204" charset="0"/>
                        </a:rPr>
                        <a:t>, </a:t>
                      </a:r>
                      <a:r>
                        <a:rPr lang="en-US" sz="3200" b="0" dirty="0" err="1">
                          <a:latin typeface="Public Sans" panose="020B0604020202020204" charset="0"/>
                        </a:rPr>
                        <a:t>bắt</a:t>
                      </a:r>
                      <a:r>
                        <a:rPr lang="en-US" sz="3200" b="0" dirty="0">
                          <a:latin typeface="Public Sans" panose="020B0604020202020204" charset="0"/>
                        </a:rPr>
                        <a:t> </a:t>
                      </a:r>
                      <a:r>
                        <a:rPr lang="en-US" sz="3200" b="0" dirty="0" err="1">
                          <a:latin typeface="Public Sans" panose="020B0604020202020204" charset="0"/>
                        </a:rPr>
                        <a:t>đầu</a:t>
                      </a:r>
                      <a:r>
                        <a:rPr lang="en-US" sz="3200" b="0" dirty="0">
                          <a:latin typeface="Public Sans" panose="020B0604020202020204" charset="0"/>
                        </a:rPr>
                        <a:t> </a:t>
                      </a:r>
                      <a:r>
                        <a:rPr lang="en-US" sz="3200" b="0" dirty="0" err="1">
                          <a:latin typeface="Public Sans" panose="020B0604020202020204" charset="0"/>
                        </a:rPr>
                        <a:t>tìm</a:t>
                      </a:r>
                      <a:r>
                        <a:rPr lang="en-US" sz="3200" b="0" dirty="0">
                          <a:latin typeface="Public Sans" panose="020B0604020202020204" charset="0"/>
                        </a:rPr>
                        <a:t> </a:t>
                      </a:r>
                      <a:r>
                        <a:rPr lang="en-US" sz="3200" b="0" dirty="0" err="1">
                          <a:latin typeface="Public Sans" panose="020B0604020202020204" charset="0"/>
                        </a:rPr>
                        <a:t>hiểu</a:t>
                      </a:r>
                      <a:r>
                        <a:rPr lang="en-US" sz="3200" b="0" dirty="0">
                          <a:latin typeface="Public Sans" panose="020B0604020202020204" charset="0"/>
                        </a:rPr>
                        <a:t> </a:t>
                      </a:r>
                      <a:r>
                        <a:rPr lang="en-US" sz="3200" b="0" dirty="0" err="1">
                          <a:latin typeface="Public Sans" panose="020B0604020202020204" charset="0"/>
                        </a:rPr>
                        <a:t>công</a:t>
                      </a:r>
                      <a:r>
                        <a:rPr lang="en-US" sz="3200" b="0" dirty="0">
                          <a:latin typeface="Public Sans" panose="020B0604020202020204" charset="0"/>
                        </a:rPr>
                        <a:t> </a:t>
                      </a:r>
                      <a:r>
                        <a:rPr lang="en-US" sz="3200" b="0" dirty="0" err="1">
                          <a:latin typeface="Public Sans" panose="020B0604020202020204" charset="0"/>
                        </a:rPr>
                        <a:t>cụ</a:t>
                      </a:r>
                      <a:r>
                        <a:rPr lang="en-US" sz="3200" b="0" dirty="0">
                          <a:latin typeface="Public Sans" panose="020B0604020202020204" charset="0"/>
                        </a:rPr>
                        <a:t>.</a:t>
                      </a:r>
                    </a:p>
                  </a:txBody>
                  <a:tcPr anchor="ctr"/>
                </a:tc>
                <a:extLst>
                  <a:ext uri="{0D108BD9-81ED-4DB2-BD59-A6C34878D82A}">
                    <a16:rowId xmlns:a16="http://schemas.microsoft.com/office/drawing/2014/main" val="3020948653"/>
                  </a:ext>
                </a:extLst>
              </a:tr>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4, 5, 6</a:t>
                      </a:r>
                    </a:p>
                  </a:txBody>
                  <a:tcPr anchor="ctr">
                    <a:solidFill>
                      <a:srgbClr val="3E764B"/>
                    </a:solidFill>
                  </a:tcPr>
                </a:tc>
                <a:tc>
                  <a:txBody>
                    <a:bodyPr/>
                    <a:lstStyle/>
                    <a:p>
                      <a:pPr algn="ctr"/>
                      <a:r>
                        <a:rPr lang="en-US" sz="3200" b="0" dirty="0" err="1">
                          <a:latin typeface="Public Sans" panose="020B0604020202020204" charset="0"/>
                        </a:rPr>
                        <a:t>Hoàn</a:t>
                      </a:r>
                      <a:r>
                        <a:rPr lang="en-US" sz="3200" b="0" dirty="0">
                          <a:latin typeface="Public Sans" panose="020B0604020202020204" charset="0"/>
                        </a:rPr>
                        <a:t> </a:t>
                      </a:r>
                      <a:r>
                        <a:rPr lang="en-US" sz="3200" b="0" dirty="0" err="1">
                          <a:latin typeface="Public Sans" panose="020B0604020202020204" charset="0"/>
                        </a:rPr>
                        <a:t>thành</a:t>
                      </a:r>
                      <a:r>
                        <a:rPr lang="en-US" sz="3200" b="0" dirty="0">
                          <a:latin typeface="Public Sans" panose="020B0604020202020204" charset="0"/>
                        </a:rPr>
                        <a:t> </a:t>
                      </a:r>
                      <a:r>
                        <a:rPr lang="en-US" sz="3200" b="0" dirty="0" err="1">
                          <a:latin typeface="Public Sans" panose="020B0604020202020204" charset="0"/>
                        </a:rPr>
                        <a:t>vẽ</a:t>
                      </a:r>
                      <a:r>
                        <a:rPr lang="en-US" sz="3200" b="0" dirty="0">
                          <a:latin typeface="Public Sans" panose="020B0604020202020204" charset="0"/>
                        </a:rPr>
                        <a:t> diagram, </a:t>
                      </a:r>
                      <a:r>
                        <a:rPr lang="en-US" sz="3200" b="0" dirty="0" err="1">
                          <a:latin typeface="Public Sans" panose="020B0604020202020204" charset="0"/>
                        </a:rPr>
                        <a:t>tìm</a:t>
                      </a:r>
                      <a:r>
                        <a:rPr lang="en-US" sz="3200" b="0" dirty="0">
                          <a:latin typeface="Public Sans" panose="020B0604020202020204" charset="0"/>
                        </a:rPr>
                        <a:t> </a:t>
                      </a:r>
                      <a:r>
                        <a:rPr lang="en-US" sz="3200" b="0" dirty="0" err="1">
                          <a:latin typeface="Public Sans" panose="020B0604020202020204" charset="0"/>
                        </a:rPr>
                        <a:t>hiểu</a:t>
                      </a:r>
                      <a:r>
                        <a:rPr lang="en-US" sz="3200" b="0" dirty="0">
                          <a:latin typeface="Public Sans" panose="020B0604020202020204" charset="0"/>
                        </a:rPr>
                        <a:t> </a:t>
                      </a:r>
                      <a:r>
                        <a:rPr lang="en-US" sz="3200" b="0" dirty="0" err="1">
                          <a:latin typeface="Public Sans" panose="020B0604020202020204" charset="0"/>
                        </a:rPr>
                        <a:t>công</a:t>
                      </a:r>
                      <a:r>
                        <a:rPr lang="en-US" sz="3200" b="0" dirty="0">
                          <a:latin typeface="Public Sans" panose="020B0604020202020204" charset="0"/>
                        </a:rPr>
                        <a:t> </a:t>
                      </a:r>
                      <a:r>
                        <a:rPr lang="en-US" sz="3200" b="0" dirty="0" err="1">
                          <a:latin typeface="Public Sans" panose="020B0604020202020204" charset="0"/>
                        </a:rPr>
                        <a:t>cụ</a:t>
                      </a:r>
                      <a:r>
                        <a:rPr lang="en-US" sz="3200" b="0" dirty="0">
                          <a:latin typeface="Public Sans" panose="020B0604020202020204" charset="0"/>
                        </a:rPr>
                        <a:t>, </a:t>
                      </a:r>
                      <a:r>
                        <a:rPr lang="en-US" sz="3200" b="0" dirty="0" err="1">
                          <a:latin typeface="Public Sans" panose="020B0604020202020204" charset="0"/>
                        </a:rPr>
                        <a:t>bắt</a:t>
                      </a:r>
                      <a:r>
                        <a:rPr lang="en-US" sz="3200" b="0" dirty="0">
                          <a:latin typeface="Public Sans" panose="020B0604020202020204" charset="0"/>
                        </a:rPr>
                        <a:t> </a:t>
                      </a:r>
                      <a:r>
                        <a:rPr lang="en-US" sz="3200" b="0" dirty="0" err="1">
                          <a:latin typeface="Public Sans" panose="020B0604020202020204" charset="0"/>
                        </a:rPr>
                        <a:t>đầu</a:t>
                      </a:r>
                      <a:r>
                        <a:rPr lang="en-US" sz="3200" b="0" dirty="0">
                          <a:latin typeface="Public Sans" panose="020B0604020202020204" charset="0"/>
                        </a:rPr>
                        <a:t> </a:t>
                      </a:r>
                      <a:r>
                        <a:rPr lang="en-US" sz="3200" b="0" dirty="0" err="1">
                          <a:latin typeface="Public Sans" panose="020B0604020202020204" charset="0"/>
                        </a:rPr>
                        <a:t>thiết</a:t>
                      </a:r>
                      <a:r>
                        <a:rPr lang="en-US" sz="3200" b="0" dirty="0">
                          <a:latin typeface="Public Sans" panose="020B0604020202020204" charset="0"/>
                        </a:rPr>
                        <a:t> </a:t>
                      </a:r>
                      <a:r>
                        <a:rPr lang="en-US" sz="3200" b="0" dirty="0" err="1">
                          <a:latin typeface="Public Sans" panose="020B0604020202020204" charset="0"/>
                        </a:rPr>
                        <a:t>kế</a:t>
                      </a:r>
                      <a:r>
                        <a:rPr lang="en-US" sz="3200" b="0" dirty="0">
                          <a:latin typeface="Public Sans" panose="020B0604020202020204" charset="0"/>
                        </a:rPr>
                        <a:t>.</a:t>
                      </a:r>
                    </a:p>
                  </a:txBody>
                  <a:tcPr anchor="ctr"/>
                </a:tc>
                <a:extLst>
                  <a:ext uri="{0D108BD9-81ED-4DB2-BD59-A6C34878D82A}">
                    <a16:rowId xmlns:a16="http://schemas.microsoft.com/office/drawing/2014/main" val="4218700126"/>
                  </a:ext>
                </a:extLst>
              </a:tr>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7, 8, 9</a:t>
                      </a:r>
                    </a:p>
                  </a:txBody>
                  <a:tcPr anchor="ctr">
                    <a:solidFill>
                      <a:srgbClr val="3E764B"/>
                    </a:solidFill>
                  </a:tcPr>
                </a:tc>
                <a:tc>
                  <a:txBody>
                    <a:bodyPr/>
                    <a:lstStyle/>
                    <a:p>
                      <a:pPr algn="ctr"/>
                      <a:r>
                        <a:rPr lang="en-US" sz="3200" b="0" dirty="0" err="1">
                          <a:latin typeface="Public Sans" panose="020B0604020202020204" charset="0"/>
                        </a:rPr>
                        <a:t>Bắt</a:t>
                      </a:r>
                      <a:r>
                        <a:rPr lang="en-US" sz="3200" b="0" dirty="0">
                          <a:latin typeface="Public Sans" panose="020B0604020202020204" charset="0"/>
                        </a:rPr>
                        <a:t> </a:t>
                      </a:r>
                      <a:r>
                        <a:rPr lang="en-US" sz="3200" b="0" dirty="0" err="1">
                          <a:latin typeface="Public Sans" panose="020B0604020202020204" charset="0"/>
                        </a:rPr>
                        <a:t>đầu</a:t>
                      </a:r>
                      <a:r>
                        <a:rPr lang="en-US" sz="3200" b="0" dirty="0">
                          <a:latin typeface="Public Sans" panose="020B0604020202020204" charset="0"/>
                        </a:rPr>
                        <a:t> </a:t>
                      </a:r>
                      <a:r>
                        <a:rPr lang="en-US" sz="3200" b="0" dirty="0" err="1">
                          <a:latin typeface="Public Sans" panose="020B0604020202020204" charset="0"/>
                        </a:rPr>
                        <a:t>xây</a:t>
                      </a:r>
                      <a:r>
                        <a:rPr lang="en-US" sz="3200" b="0" dirty="0">
                          <a:latin typeface="Public Sans" panose="020B0604020202020204" charset="0"/>
                        </a:rPr>
                        <a:t> </a:t>
                      </a:r>
                      <a:r>
                        <a:rPr lang="en-US" sz="3200" b="0" dirty="0" err="1">
                          <a:latin typeface="Public Sans" panose="020B0604020202020204" charset="0"/>
                        </a:rPr>
                        <a:t>dựng</a:t>
                      </a:r>
                      <a:r>
                        <a:rPr lang="en-US" sz="3200" b="0" dirty="0">
                          <a:latin typeface="Public Sans" panose="020B0604020202020204" charset="0"/>
                        </a:rPr>
                        <a:t> </a:t>
                      </a:r>
                      <a:r>
                        <a:rPr lang="en-US" sz="3200" b="0" dirty="0" err="1">
                          <a:latin typeface="Public Sans" panose="020B0604020202020204" charset="0"/>
                        </a:rPr>
                        <a:t>ch</a:t>
                      </a:r>
                      <a:r>
                        <a:rPr lang="vi-VN" sz="3200" b="0" dirty="0">
                          <a:latin typeface="Public Sans" panose="020B0604020202020204" charset="0"/>
                        </a:rPr>
                        <a:t>ư</a:t>
                      </a:r>
                      <a:r>
                        <a:rPr lang="en-US" sz="3200" b="0" dirty="0" err="1">
                          <a:latin typeface="Public Sans" panose="020B0604020202020204" charset="0"/>
                        </a:rPr>
                        <a:t>ơng</a:t>
                      </a:r>
                      <a:r>
                        <a:rPr lang="en-US" sz="3200" b="0" dirty="0">
                          <a:latin typeface="Public Sans" panose="020B0604020202020204" charset="0"/>
                        </a:rPr>
                        <a:t> </a:t>
                      </a:r>
                      <a:r>
                        <a:rPr lang="en-US" sz="3200" b="0" dirty="0" err="1">
                          <a:latin typeface="Public Sans" panose="020B0604020202020204" charset="0"/>
                        </a:rPr>
                        <a:t>trình</a:t>
                      </a:r>
                      <a:r>
                        <a:rPr lang="en-US" sz="3200" b="0" dirty="0">
                          <a:latin typeface="Public Sans" panose="020B0604020202020204" charset="0"/>
                        </a:rPr>
                        <a:t>.</a:t>
                      </a:r>
                    </a:p>
                  </a:txBody>
                  <a:tcPr anchor="ctr"/>
                </a:tc>
                <a:extLst>
                  <a:ext uri="{0D108BD9-81ED-4DB2-BD59-A6C34878D82A}">
                    <a16:rowId xmlns:a16="http://schemas.microsoft.com/office/drawing/2014/main" val="927599175"/>
                  </a:ext>
                </a:extLst>
              </a:tr>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10, 11, 12</a:t>
                      </a:r>
                    </a:p>
                  </a:txBody>
                  <a:tcPr anchor="ctr">
                    <a:solidFill>
                      <a:srgbClr val="3E764B"/>
                    </a:solidFill>
                  </a:tcPr>
                </a:tc>
                <a:tc>
                  <a:txBody>
                    <a:bodyPr/>
                    <a:lstStyle/>
                    <a:p>
                      <a:pPr algn="ctr"/>
                      <a:r>
                        <a:rPr lang="en-US" sz="3200" b="0" dirty="0" err="1">
                          <a:latin typeface="Public Sans" panose="020B0604020202020204" charset="0"/>
                        </a:rPr>
                        <a:t>Hoàn</a:t>
                      </a:r>
                      <a:r>
                        <a:rPr lang="en-US" sz="3200" b="0" dirty="0">
                          <a:latin typeface="Public Sans" panose="020B0604020202020204" charset="0"/>
                        </a:rPr>
                        <a:t> </a:t>
                      </a:r>
                      <a:r>
                        <a:rPr lang="en-US" sz="3200" b="0" dirty="0" err="1">
                          <a:latin typeface="Public Sans" panose="020B0604020202020204" charset="0"/>
                        </a:rPr>
                        <a:t>thành</a:t>
                      </a:r>
                      <a:r>
                        <a:rPr lang="en-US" sz="3200" b="0" dirty="0">
                          <a:latin typeface="Public Sans" panose="020B0604020202020204" charset="0"/>
                        </a:rPr>
                        <a:t> demo, </a:t>
                      </a:r>
                      <a:r>
                        <a:rPr lang="en-US" sz="3200" b="0" dirty="0" err="1">
                          <a:latin typeface="Public Sans" panose="020B0604020202020204" charset="0"/>
                        </a:rPr>
                        <a:t>chạy</a:t>
                      </a:r>
                      <a:r>
                        <a:rPr lang="en-US" sz="3200" b="0" dirty="0">
                          <a:latin typeface="Public Sans" panose="020B0604020202020204" charset="0"/>
                        </a:rPr>
                        <a:t> </a:t>
                      </a:r>
                      <a:r>
                        <a:rPr lang="en-US" sz="3200" b="0" dirty="0" err="1">
                          <a:latin typeface="Public Sans" panose="020B0604020202020204" charset="0"/>
                        </a:rPr>
                        <a:t>thử</a:t>
                      </a:r>
                      <a:r>
                        <a:rPr lang="en-US" sz="3200" b="0" dirty="0">
                          <a:latin typeface="Public Sans" panose="020B0604020202020204" charset="0"/>
                        </a:rPr>
                        <a:t>.</a:t>
                      </a:r>
                    </a:p>
                  </a:txBody>
                  <a:tcPr anchor="ctr"/>
                </a:tc>
                <a:extLst>
                  <a:ext uri="{0D108BD9-81ED-4DB2-BD59-A6C34878D82A}">
                    <a16:rowId xmlns:a16="http://schemas.microsoft.com/office/drawing/2014/main" val="4243643714"/>
                  </a:ext>
                </a:extLst>
              </a:tr>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13, 14, 15</a:t>
                      </a:r>
                    </a:p>
                  </a:txBody>
                  <a:tcPr anchor="ctr">
                    <a:solidFill>
                      <a:srgbClr val="3E764B"/>
                    </a:solidFill>
                  </a:tcPr>
                </a:tc>
                <a:tc>
                  <a:txBody>
                    <a:bodyPr/>
                    <a:lstStyle/>
                    <a:p>
                      <a:pPr algn="ctr"/>
                      <a:r>
                        <a:rPr lang="en-US" sz="3200" b="0" dirty="0" err="1">
                          <a:latin typeface="Public Sans" panose="020B0604020202020204" charset="0"/>
                        </a:rPr>
                        <a:t>Sửa</a:t>
                      </a:r>
                      <a:r>
                        <a:rPr lang="en-US" sz="3200" b="0" dirty="0">
                          <a:latin typeface="Public Sans" panose="020B0604020202020204" charset="0"/>
                        </a:rPr>
                        <a:t> </a:t>
                      </a:r>
                      <a:r>
                        <a:rPr lang="en-US" sz="3200" b="0" dirty="0" err="1">
                          <a:latin typeface="Public Sans" panose="020B0604020202020204" charset="0"/>
                        </a:rPr>
                        <a:t>lỗi</a:t>
                      </a:r>
                      <a:r>
                        <a:rPr lang="en-US" sz="3200" b="0" dirty="0">
                          <a:latin typeface="Public Sans" panose="020B0604020202020204" charset="0"/>
                        </a:rPr>
                        <a:t>, </a:t>
                      </a:r>
                      <a:r>
                        <a:rPr lang="en-US" sz="3200" b="0" dirty="0" err="1">
                          <a:latin typeface="Public Sans" panose="020B0604020202020204" charset="0"/>
                        </a:rPr>
                        <a:t>viết</a:t>
                      </a:r>
                      <a:r>
                        <a:rPr lang="en-US" sz="3200" b="0" dirty="0">
                          <a:latin typeface="Public Sans" panose="020B0604020202020204" charset="0"/>
                        </a:rPr>
                        <a:t> </a:t>
                      </a:r>
                      <a:r>
                        <a:rPr lang="en-US" sz="3200" b="0" dirty="0" err="1">
                          <a:latin typeface="Public Sans" panose="020B0604020202020204" charset="0"/>
                        </a:rPr>
                        <a:t>báo</a:t>
                      </a:r>
                      <a:r>
                        <a:rPr lang="en-US" sz="3200" b="0" dirty="0">
                          <a:latin typeface="Public Sans" panose="020B0604020202020204" charset="0"/>
                        </a:rPr>
                        <a:t> </a:t>
                      </a:r>
                      <a:r>
                        <a:rPr lang="en-US" sz="3200" b="0" dirty="0" err="1">
                          <a:latin typeface="Public Sans" panose="020B0604020202020204" charset="0"/>
                        </a:rPr>
                        <a:t>cáo</a:t>
                      </a:r>
                      <a:r>
                        <a:rPr lang="en-US" sz="3200" b="0" dirty="0">
                          <a:latin typeface="Public Sans" panose="020B0604020202020204" charset="0"/>
                        </a:rPr>
                        <a:t>, </a:t>
                      </a:r>
                      <a:r>
                        <a:rPr lang="en-US" sz="3200" b="0" dirty="0" err="1">
                          <a:latin typeface="Public Sans" panose="020B0604020202020204" charset="0"/>
                        </a:rPr>
                        <a:t>hoàn</a:t>
                      </a:r>
                      <a:r>
                        <a:rPr lang="en-US" sz="3200" b="0" dirty="0">
                          <a:latin typeface="Public Sans" panose="020B0604020202020204" charset="0"/>
                        </a:rPr>
                        <a:t> </a:t>
                      </a:r>
                      <a:r>
                        <a:rPr lang="en-US" sz="3200" b="0" dirty="0" err="1">
                          <a:latin typeface="Public Sans" panose="020B0604020202020204" charset="0"/>
                        </a:rPr>
                        <a:t>thành</a:t>
                      </a:r>
                      <a:r>
                        <a:rPr lang="en-US" sz="3200" b="0" dirty="0">
                          <a:latin typeface="Public Sans" panose="020B0604020202020204" charset="0"/>
                        </a:rPr>
                        <a:t> slide.</a:t>
                      </a:r>
                    </a:p>
                  </a:txBody>
                  <a:tcPr anchor="ctr"/>
                </a:tc>
                <a:extLst>
                  <a:ext uri="{0D108BD9-81ED-4DB2-BD59-A6C34878D82A}">
                    <a16:rowId xmlns:a16="http://schemas.microsoft.com/office/drawing/2014/main" val="2623119248"/>
                  </a:ext>
                </a:extLst>
              </a:tr>
              <a:tr h="1253642">
                <a:tc>
                  <a:txBody>
                    <a:bodyPr/>
                    <a:lstStyle/>
                    <a:p>
                      <a:pPr algn="ctr"/>
                      <a:r>
                        <a:rPr lang="en-US" sz="3200" b="0" dirty="0" err="1">
                          <a:latin typeface="Public Sans" panose="020B0604020202020204" charset="0"/>
                        </a:rPr>
                        <a:t>Tuần</a:t>
                      </a:r>
                      <a:r>
                        <a:rPr lang="en-US" sz="3200" b="0" dirty="0">
                          <a:latin typeface="Public Sans" panose="020B0604020202020204" charset="0"/>
                        </a:rPr>
                        <a:t> 16</a:t>
                      </a:r>
                    </a:p>
                  </a:txBody>
                  <a:tcPr anchor="ctr">
                    <a:solidFill>
                      <a:srgbClr val="3E764B"/>
                    </a:solidFill>
                  </a:tcPr>
                </a:tc>
                <a:tc>
                  <a:txBody>
                    <a:bodyPr/>
                    <a:lstStyle/>
                    <a:p>
                      <a:pPr algn="ctr"/>
                      <a:r>
                        <a:rPr lang="en-US" sz="3200" b="0" dirty="0">
                          <a:latin typeface="Public Sans" panose="020B0604020202020204" charset="0"/>
                        </a:rPr>
                        <a:t> </a:t>
                      </a:r>
                      <a:r>
                        <a:rPr lang="en-US" sz="3200" b="0" dirty="0" err="1">
                          <a:latin typeface="Public Sans" panose="020B0604020202020204" charset="0"/>
                        </a:rPr>
                        <a:t>Thuyết</a:t>
                      </a:r>
                      <a:r>
                        <a:rPr lang="en-US" sz="3200" b="0" dirty="0">
                          <a:latin typeface="Public Sans" panose="020B0604020202020204" charset="0"/>
                        </a:rPr>
                        <a:t> </a:t>
                      </a:r>
                      <a:r>
                        <a:rPr lang="en-US" sz="3200" b="0" dirty="0" err="1">
                          <a:latin typeface="Public Sans" panose="020B0604020202020204" charset="0"/>
                        </a:rPr>
                        <a:t>trình</a:t>
                      </a:r>
                      <a:r>
                        <a:rPr lang="en-US" sz="3200" b="0" dirty="0">
                          <a:latin typeface="Public Sans" panose="020B0604020202020204" charset="0"/>
                        </a:rPr>
                        <a:t> </a:t>
                      </a:r>
                      <a:r>
                        <a:rPr lang="en-US" sz="3200" b="0" dirty="0" err="1">
                          <a:latin typeface="Public Sans" panose="020B0604020202020204" charset="0"/>
                        </a:rPr>
                        <a:t>cuối</a:t>
                      </a:r>
                      <a:r>
                        <a:rPr lang="en-US" sz="3200" b="0" dirty="0">
                          <a:latin typeface="Public Sans" panose="020B0604020202020204" charset="0"/>
                        </a:rPr>
                        <a:t> </a:t>
                      </a:r>
                      <a:r>
                        <a:rPr lang="en-US" sz="3200" b="0" dirty="0" err="1">
                          <a:latin typeface="Public Sans" panose="020B0604020202020204" charset="0"/>
                        </a:rPr>
                        <a:t>kỳ</a:t>
                      </a:r>
                      <a:r>
                        <a:rPr lang="en-US" sz="3200" b="0" dirty="0">
                          <a:latin typeface="Public Sans" panose="020B0604020202020204" charset="0"/>
                        </a:rPr>
                        <a:t>.</a:t>
                      </a:r>
                    </a:p>
                  </a:txBody>
                  <a:tcPr anchor="ctr"/>
                </a:tc>
                <a:extLst>
                  <a:ext uri="{0D108BD9-81ED-4DB2-BD59-A6C34878D82A}">
                    <a16:rowId xmlns:a16="http://schemas.microsoft.com/office/drawing/2014/main" val="2129277060"/>
                  </a:ext>
                </a:extLst>
              </a:tr>
            </a:tbl>
          </a:graphicData>
        </a:graphic>
      </p:graphicFrame>
    </p:spTree>
    <p:extLst>
      <p:ext uri="{BB962C8B-B14F-4D97-AF65-F5344CB8AC3E}">
        <p14:creationId xmlns:p14="http://schemas.microsoft.com/office/powerpoint/2010/main" val="4020733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2" name="Group 2"/>
          <p:cNvGrpSpPr/>
          <p:nvPr/>
        </p:nvGrpSpPr>
        <p:grpSpPr>
          <a:xfrm>
            <a:off x="0" y="8908037"/>
            <a:ext cx="18288000" cy="1378963"/>
            <a:chOff x="0" y="-192881"/>
            <a:chExt cx="24384000" cy="1838617"/>
          </a:xfrm>
        </p:grpSpPr>
        <p:grpSp>
          <p:nvGrpSpPr>
            <p:cNvPr id="3" name="Group 3"/>
            <p:cNvGrpSpPr/>
            <p:nvPr/>
          </p:nvGrpSpPr>
          <p:grpSpPr>
            <a:xfrm>
              <a:off x="0" y="-192881"/>
              <a:ext cx="24384000" cy="1838617"/>
              <a:chOff x="0" y="-38100"/>
              <a:chExt cx="4816593" cy="363184"/>
            </a:xfrm>
          </p:grpSpPr>
          <p:sp>
            <p:nvSpPr>
              <p:cNvPr id="4" name="Freeform 4"/>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5" name="TextBox 5"/>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3" name="Rectangle 12">
            <a:extLst>
              <a:ext uri="{FF2B5EF4-FFF2-40B4-BE49-F238E27FC236}">
                <a16:creationId xmlns:a16="http://schemas.microsoft.com/office/drawing/2014/main" id="{EF204A1C-388E-4B24-B5D8-481F99568DC9}"/>
              </a:ext>
            </a:extLst>
          </p:cNvPr>
          <p:cNvSpPr/>
          <p:nvPr/>
        </p:nvSpPr>
        <p:spPr>
          <a:xfrm>
            <a:off x="3313" y="-190500"/>
            <a:ext cx="11559575" cy="1651478"/>
          </a:xfrm>
          <a:prstGeom prst="rect">
            <a:avLst/>
          </a:prstGeom>
        </p:spPr>
        <p:txBody>
          <a:bodyPr wrap="none">
            <a:spAutoFit/>
          </a:bodyPr>
          <a:lstStyle/>
          <a:p>
            <a:pPr lvl="0">
              <a:lnSpc>
                <a:spcPts val="13299"/>
              </a:lnSpc>
              <a:defRPr/>
            </a:pPr>
            <a:r>
              <a:rPr lang="en-US" sz="9500" dirty="0">
                <a:solidFill>
                  <a:srgbClr val="FFFFFF"/>
                </a:solidFill>
                <a:latin typeface="Public Sans"/>
              </a:rPr>
              <a:t>4.Tài </a:t>
            </a:r>
            <a:r>
              <a:rPr lang="en-US" sz="9500" dirty="0" err="1">
                <a:solidFill>
                  <a:srgbClr val="FFFFFF"/>
                </a:solidFill>
                <a:latin typeface="Public Sans"/>
              </a:rPr>
              <a:t>liệu</a:t>
            </a:r>
            <a:r>
              <a:rPr lang="en-US" sz="9500" dirty="0">
                <a:solidFill>
                  <a:srgbClr val="FFFFFF"/>
                </a:solidFill>
                <a:latin typeface="Public Sans"/>
              </a:rPr>
              <a:t> </a:t>
            </a:r>
            <a:r>
              <a:rPr lang="en-US" sz="9500" dirty="0" err="1">
                <a:solidFill>
                  <a:srgbClr val="FFFFFF"/>
                </a:solidFill>
                <a:latin typeface="Public Sans"/>
              </a:rPr>
              <a:t>tham</a:t>
            </a:r>
            <a:r>
              <a:rPr lang="en-US" sz="9500" dirty="0">
                <a:solidFill>
                  <a:srgbClr val="FFFFFF"/>
                </a:solidFill>
                <a:latin typeface="Public Sans"/>
              </a:rPr>
              <a:t> </a:t>
            </a:r>
            <a:r>
              <a:rPr lang="en-US" sz="9500" dirty="0" err="1">
                <a:solidFill>
                  <a:srgbClr val="FFFFFF"/>
                </a:solidFill>
                <a:latin typeface="Public Sans"/>
              </a:rPr>
              <a:t>khảo</a:t>
            </a:r>
            <a:endParaRPr lang="en-US" sz="9500" dirty="0">
              <a:solidFill>
                <a:srgbClr val="FFFFFF"/>
              </a:solidFill>
              <a:latin typeface="Public Sans"/>
            </a:endParaRPr>
          </a:p>
        </p:txBody>
      </p:sp>
      <p:sp>
        <p:nvSpPr>
          <p:cNvPr id="14" name="Rectangle 13">
            <a:extLst>
              <a:ext uri="{FF2B5EF4-FFF2-40B4-BE49-F238E27FC236}">
                <a16:creationId xmlns:a16="http://schemas.microsoft.com/office/drawing/2014/main" id="{0907F3A2-498E-497B-83F8-244CD6706B87}"/>
              </a:ext>
            </a:extLst>
          </p:cNvPr>
          <p:cNvSpPr/>
          <p:nvPr/>
        </p:nvSpPr>
        <p:spPr>
          <a:xfrm>
            <a:off x="639677" y="2857500"/>
            <a:ext cx="16463460" cy="3062441"/>
          </a:xfrm>
          <a:prstGeom prst="rect">
            <a:avLst/>
          </a:prstGeom>
        </p:spPr>
        <p:txBody>
          <a:bodyPr wrap="square">
            <a:spAutoFit/>
          </a:bodyPr>
          <a:lstStyle/>
          <a:p>
            <a:pPr marL="604519" lvl="1" indent="-302260">
              <a:lnSpc>
                <a:spcPts val="3919"/>
              </a:lnSpc>
              <a:buFont typeface="Arial"/>
              <a:buChar char="•"/>
              <a:defRPr/>
            </a:pPr>
            <a:r>
              <a:rPr lang="en-US" sz="3200" dirty="0">
                <a:solidFill>
                  <a:schemeClr val="bg1"/>
                </a:solidFill>
                <a:latin typeface="Public Sans"/>
              </a:rPr>
              <a:t>https://www.geeksforgeeks.org/snake-game-in-c/</a:t>
            </a:r>
          </a:p>
          <a:p>
            <a:pPr marL="604519" lvl="1" indent="-302260">
              <a:lnSpc>
                <a:spcPts val="3919"/>
              </a:lnSpc>
              <a:buFont typeface="Arial"/>
              <a:buChar char="•"/>
              <a:defRPr/>
            </a:pPr>
            <a:endParaRPr lang="en-US" sz="3200" dirty="0">
              <a:solidFill>
                <a:schemeClr val="bg1"/>
              </a:solidFill>
              <a:latin typeface="Public Sans"/>
            </a:endParaRPr>
          </a:p>
          <a:p>
            <a:pPr marL="604519" lvl="1" indent="-302260">
              <a:lnSpc>
                <a:spcPts val="3919"/>
              </a:lnSpc>
              <a:buFont typeface="Arial"/>
              <a:buChar char="•"/>
              <a:defRPr/>
            </a:pPr>
            <a:r>
              <a:rPr lang="en-US" sz="3200" dirty="0">
                <a:solidFill>
                  <a:schemeClr val="bg1"/>
                </a:solidFill>
                <a:latin typeface="Public Sans"/>
              </a:rPr>
              <a:t>https://www.studytonight.com/c-projects/snake-game-project-using-c-language</a:t>
            </a:r>
          </a:p>
          <a:p>
            <a:pPr marL="604519" lvl="1" indent="-302260">
              <a:lnSpc>
                <a:spcPts val="3919"/>
              </a:lnSpc>
              <a:buFont typeface="Arial"/>
              <a:buChar char="•"/>
              <a:defRPr/>
            </a:pPr>
            <a:endParaRPr lang="en-US" sz="3200" dirty="0">
              <a:solidFill>
                <a:schemeClr val="bg1"/>
              </a:solidFill>
              <a:latin typeface="Public Sans"/>
            </a:endParaRPr>
          </a:p>
          <a:p>
            <a:pPr marL="604519" lvl="1" indent="-302260">
              <a:lnSpc>
                <a:spcPts val="3919"/>
              </a:lnSpc>
              <a:buFont typeface="Arial"/>
              <a:buChar char="•"/>
              <a:defRPr/>
            </a:pPr>
            <a:r>
              <a:rPr lang="en-US" sz="3200" dirty="0">
                <a:solidFill>
                  <a:schemeClr val="bg1"/>
                </a:solidFill>
                <a:latin typeface="Public Sans"/>
              </a:rPr>
              <a:t>https://www.youtube.com/watch?v=BgFvaxRX-So</a:t>
            </a:r>
          </a:p>
          <a:p>
            <a:pPr marL="604519" lvl="1" indent="-302260">
              <a:lnSpc>
                <a:spcPts val="3919"/>
              </a:lnSpc>
              <a:buFont typeface="Arial"/>
              <a:buChar char="•"/>
              <a:defRPr/>
            </a:pPr>
            <a:endParaRPr lang="en-US" sz="3200" dirty="0">
              <a:solidFill>
                <a:schemeClr val="bg1"/>
              </a:solidFill>
              <a:latin typeface="Public Sans"/>
            </a:endParaRPr>
          </a:p>
        </p:txBody>
      </p:sp>
    </p:spTree>
    <p:extLst>
      <p:ext uri="{BB962C8B-B14F-4D97-AF65-F5344CB8AC3E}">
        <p14:creationId xmlns:p14="http://schemas.microsoft.com/office/powerpoint/2010/main" val="305904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2" name="Group 2"/>
          <p:cNvGrpSpPr/>
          <p:nvPr/>
        </p:nvGrpSpPr>
        <p:grpSpPr>
          <a:xfrm>
            <a:off x="0" y="8908037"/>
            <a:ext cx="18288000" cy="1378963"/>
            <a:chOff x="0" y="-192881"/>
            <a:chExt cx="24384000" cy="1838617"/>
          </a:xfrm>
        </p:grpSpPr>
        <p:grpSp>
          <p:nvGrpSpPr>
            <p:cNvPr id="3" name="Group 3"/>
            <p:cNvGrpSpPr/>
            <p:nvPr/>
          </p:nvGrpSpPr>
          <p:grpSpPr>
            <a:xfrm>
              <a:off x="0" y="-192881"/>
              <a:ext cx="24384000" cy="1838617"/>
              <a:chOff x="0" y="-38100"/>
              <a:chExt cx="4816593" cy="363184"/>
            </a:xfrm>
          </p:grpSpPr>
          <p:sp>
            <p:nvSpPr>
              <p:cNvPr id="4" name="Freeform 4"/>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5" name="TextBox 5"/>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Freeform 6"/>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sp>
        <p:nvSpPr>
          <p:cNvPr id="16" name="TextBox 15">
            <a:extLst>
              <a:ext uri="{FF2B5EF4-FFF2-40B4-BE49-F238E27FC236}">
                <a16:creationId xmlns:a16="http://schemas.microsoft.com/office/drawing/2014/main" id="{5B83B908-9ED1-45AC-92F4-9940EEB840E4}"/>
              </a:ext>
            </a:extLst>
          </p:cNvPr>
          <p:cNvSpPr txBox="1"/>
          <p:nvPr/>
        </p:nvSpPr>
        <p:spPr>
          <a:xfrm>
            <a:off x="0" y="1573768"/>
            <a:ext cx="18288000" cy="5047536"/>
          </a:xfrm>
          <a:prstGeom prst="rect">
            <a:avLst/>
          </a:prstGeom>
          <a:noFill/>
        </p:spPr>
        <p:txBody>
          <a:bodyPr wrap="square" rtlCol="0" anchor="ctr">
            <a:spAutoFit/>
          </a:bodyPr>
          <a:lstStyle/>
          <a:p>
            <a:pPr algn="ctr"/>
            <a:r>
              <a:rPr lang="en-US" sz="8000" dirty="0">
                <a:solidFill>
                  <a:schemeClr val="bg1"/>
                </a:solidFill>
                <a:latin typeface="Public Sans" panose="020B0604020202020204" charset="0"/>
              </a:rPr>
              <a:t>Thanks!!!</a:t>
            </a:r>
          </a:p>
          <a:p>
            <a:pPr algn="ctr"/>
            <a:endParaRPr lang="en-US" sz="8000" dirty="0">
              <a:solidFill>
                <a:schemeClr val="bg1"/>
              </a:solidFill>
              <a:latin typeface="Public Sans" panose="020B0604020202020204" charset="0"/>
            </a:endParaRPr>
          </a:p>
          <a:p>
            <a:pPr marL="457200" indent="-457200">
              <a:lnSpc>
                <a:spcPct val="150000"/>
              </a:lnSpc>
              <a:buFont typeface="Arial" panose="020B0604020202020204" pitchFamily="34" charset="0"/>
              <a:buChar char="•"/>
            </a:pPr>
            <a:r>
              <a:rPr lang="en-US" sz="3200" dirty="0" err="1">
                <a:solidFill>
                  <a:schemeClr val="bg1"/>
                </a:solidFill>
                <a:latin typeface="Public Sans" panose="020B0604020202020204" charset="0"/>
              </a:rPr>
              <a:t>Thông</a:t>
            </a:r>
            <a:r>
              <a:rPr lang="en-US" sz="3200" dirty="0">
                <a:solidFill>
                  <a:schemeClr val="bg1"/>
                </a:solidFill>
                <a:latin typeface="Public Sans" panose="020B0604020202020204" charset="0"/>
              </a:rPr>
              <a:t> tin </a:t>
            </a:r>
            <a:r>
              <a:rPr lang="en-US" sz="3200" dirty="0" err="1">
                <a:solidFill>
                  <a:schemeClr val="bg1"/>
                </a:solidFill>
                <a:latin typeface="Public Sans" panose="020B0604020202020204" charset="0"/>
              </a:rPr>
              <a:t>liên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hệ</a:t>
            </a:r>
            <a:r>
              <a:rPr lang="en-US" sz="3200" dirty="0">
                <a:solidFill>
                  <a:schemeClr val="bg1"/>
                </a:solidFill>
                <a:latin typeface="Public Sans" panose="020B0604020202020204" charset="0"/>
              </a:rPr>
              <a:t>: duc.nm203895@sis.hust.edu.vn</a:t>
            </a:r>
          </a:p>
          <a:p>
            <a:pPr marL="457200" indent="-457200">
              <a:lnSpc>
                <a:spcPct val="150000"/>
              </a:lnSpc>
              <a:buFont typeface="Arial" panose="020B0604020202020204" pitchFamily="34" charset="0"/>
              <a:buChar char="•"/>
            </a:pPr>
            <a:r>
              <a:rPr lang="en-US" sz="3200" dirty="0" err="1">
                <a:solidFill>
                  <a:schemeClr val="bg1"/>
                </a:solidFill>
                <a:latin typeface="Public Sans" panose="020B0604020202020204" charset="0"/>
              </a:rPr>
              <a:t>Wordpress</a:t>
            </a:r>
            <a:r>
              <a:rPr lang="en-US" sz="3200" dirty="0">
                <a:solidFill>
                  <a:schemeClr val="bg1"/>
                </a:solidFill>
                <a:latin typeface="Public Sans" panose="020B0604020202020204" charset="0"/>
              </a:rPr>
              <a:t>: </a:t>
            </a:r>
            <a:r>
              <a:rPr lang="en-US" sz="3200" dirty="0" err="1">
                <a:latin typeface="Public Sans" panose="020B0604020202020204" charset="0"/>
                <a:hlinkClick r:id="rId16">
                  <a:extLst>
                    <a:ext uri="{A12FA001-AC4F-418D-AE19-62706E023703}">
                      <ahyp:hlinkClr xmlns:ahyp="http://schemas.microsoft.com/office/drawing/2018/hyperlinkcolor" val="tx"/>
                    </a:ext>
                  </a:extLst>
                </a:hlinkClick>
              </a:rPr>
              <a:t>Wordpress</a:t>
            </a:r>
            <a:endParaRPr lang="en-US" sz="3200" dirty="0">
              <a:latin typeface="Public Sans" panose="020B0604020202020204" charset="0"/>
            </a:endParaRPr>
          </a:p>
          <a:p>
            <a:pPr marL="457200" indent="-457200">
              <a:lnSpc>
                <a:spcPct val="150000"/>
              </a:lnSpc>
              <a:buFont typeface="Arial" panose="020B0604020202020204" pitchFamily="34" charset="0"/>
              <a:buChar char="•"/>
            </a:pPr>
            <a:r>
              <a:rPr lang="en-US" sz="3200" dirty="0" err="1">
                <a:solidFill>
                  <a:schemeClr val="bg1"/>
                </a:solidFill>
                <a:latin typeface="Public Sans" panose="020B0604020202020204" charset="0"/>
              </a:rPr>
              <a:t>Github</a:t>
            </a:r>
            <a:r>
              <a:rPr lang="en-US" sz="3200" dirty="0">
                <a:solidFill>
                  <a:schemeClr val="bg1"/>
                </a:solidFill>
                <a:latin typeface="Public Sans" panose="020B0604020202020204" charset="0"/>
              </a:rPr>
              <a:t>:</a:t>
            </a:r>
          </a:p>
          <a:p>
            <a:endParaRPr lang="en-US" dirty="0"/>
          </a:p>
        </p:txBody>
      </p:sp>
    </p:spTree>
    <p:extLst>
      <p:ext uri="{BB962C8B-B14F-4D97-AF65-F5344CB8AC3E}">
        <p14:creationId xmlns:p14="http://schemas.microsoft.com/office/powerpoint/2010/main" val="417411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2" name="Group 2"/>
          <p:cNvGrpSpPr/>
          <p:nvPr/>
        </p:nvGrpSpPr>
        <p:grpSpPr>
          <a:xfrm>
            <a:off x="10109963" y="1201107"/>
            <a:ext cx="6862132" cy="6862132"/>
            <a:chOff x="0" y="0"/>
            <a:chExt cx="9149510" cy="9149510"/>
          </a:xfrm>
        </p:grpSpPr>
        <p:sp>
          <p:nvSpPr>
            <p:cNvPr id="3" name="Freeform 3"/>
            <p:cNvSpPr/>
            <p:nvPr/>
          </p:nvSpPr>
          <p:spPr>
            <a:xfrm>
              <a:off x="0" y="0"/>
              <a:ext cx="9149510" cy="9149510"/>
            </a:xfrm>
            <a:custGeom>
              <a:avLst/>
              <a:gdLst/>
              <a:ahLst/>
              <a:cxnLst/>
              <a:rect l="l" t="t" r="r" b="b"/>
              <a:pathLst>
                <a:path w="9149510" h="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341154" y="287255"/>
              <a:ext cx="444643" cy="430091"/>
            </a:xfrm>
            <a:custGeom>
              <a:avLst/>
              <a:gdLst/>
              <a:ahLst/>
              <a:cxnLst/>
              <a:rect l="l" t="t" r="r" b="b"/>
              <a:pathLst>
                <a:path w="444643" h="430091">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5" name="Group 5"/>
          <p:cNvGrpSpPr/>
          <p:nvPr/>
        </p:nvGrpSpPr>
        <p:grpSpPr>
          <a:xfrm>
            <a:off x="10165657" y="1391186"/>
            <a:ext cx="6862132" cy="6862132"/>
            <a:chOff x="0" y="0"/>
            <a:chExt cx="9149510" cy="9149510"/>
          </a:xfrm>
        </p:grpSpPr>
        <p:sp>
          <p:nvSpPr>
            <p:cNvPr id="6" name="Freeform 6"/>
            <p:cNvSpPr/>
            <p:nvPr/>
          </p:nvSpPr>
          <p:spPr>
            <a:xfrm>
              <a:off x="0" y="0"/>
              <a:ext cx="9149510" cy="9149510"/>
            </a:xfrm>
            <a:custGeom>
              <a:avLst/>
              <a:gdLst/>
              <a:ahLst/>
              <a:cxnLst/>
              <a:rect l="l" t="t" r="r" b="b"/>
              <a:pathLst>
                <a:path w="9149510" h="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341154" y="287255"/>
              <a:ext cx="444643" cy="430091"/>
            </a:xfrm>
            <a:custGeom>
              <a:avLst/>
              <a:gdLst/>
              <a:ahLst/>
              <a:cxnLst/>
              <a:rect l="l" t="t" r="r" b="b"/>
              <a:pathLst>
                <a:path w="444643" h="430091">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8" name="Group 8"/>
          <p:cNvGrpSpPr/>
          <p:nvPr/>
        </p:nvGrpSpPr>
        <p:grpSpPr>
          <a:xfrm>
            <a:off x="10263730" y="1619679"/>
            <a:ext cx="6862132" cy="6862132"/>
            <a:chOff x="0" y="0"/>
            <a:chExt cx="9149510" cy="9149510"/>
          </a:xfrm>
        </p:grpSpPr>
        <p:sp>
          <p:nvSpPr>
            <p:cNvPr id="9" name="Freeform 9"/>
            <p:cNvSpPr/>
            <p:nvPr/>
          </p:nvSpPr>
          <p:spPr>
            <a:xfrm>
              <a:off x="0" y="0"/>
              <a:ext cx="9149510" cy="9149510"/>
            </a:xfrm>
            <a:custGeom>
              <a:avLst/>
              <a:gdLst/>
              <a:ahLst/>
              <a:cxnLst/>
              <a:rect l="l" t="t" r="r" b="b"/>
              <a:pathLst>
                <a:path w="9149510" h="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8341154" y="287255"/>
              <a:ext cx="444643" cy="430091"/>
            </a:xfrm>
            <a:custGeom>
              <a:avLst/>
              <a:gdLst/>
              <a:ahLst/>
              <a:cxnLst/>
              <a:rect l="l" t="t" r="r" b="b"/>
              <a:pathLst>
                <a:path w="444643" h="430091">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1" name="Group 11"/>
          <p:cNvGrpSpPr/>
          <p:nvPr/>
        </p:nvGrpSpPr>
        <p:grpSpPr>
          <a:xfrm>
            <a:off x="10461633" y="1749895"/>
            <a:ext cx="6862132" cy="6862132"/>
            <a:chOff x="0" y="0"/>
            <a:chExt cx="9149510" cy="9149510"/>
          </a:xfrm>
        </p:grpSpPr>
        <p:sp>
          <p:nvSpPr>
            <p:cNvPr id="12" name="Freeform 12"/>
            <p:cNvSpPr/>
            <p:nvPr/>
          </p:nvSpPr>
          <p:spPr>
            <a:xfrm>
              <a:off x="0" y="0"/>
              <a:ext cx="9149510" cy="9149510"/>
            </a:xfrm>
            <a:custGeom>
              <a:avLst/>
              <a:gdLst/>
              <a:ahLst/>
              <a:cxnLst/>
              <a:rect l="l" t="t" r="r" b="b"/>
              <a:pathLst>
                <a:path w="9149510" h="9149510">
                  <a:moveTo>
                    <a:pt x="0" y="0"/>
                  </a:moveTo>
                  <a:lnTo>
                    <a:pt x="9149510" y="0"/>
                  </a:lnTo>
                  <a:lnTo>
                    <a:pt x="9149510" y="9149510"/>
                  </a:lnTo>
                  <a:lnTo>
                    <a:pt x="0" y="91495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8341154" y="287255"/>
              <a:ext cx="444643" cy="430091"/>
            </a:xfrm>
            <a:custGeom>
              <a:avLst/>
              <a:gdLst/>
              <a:ahLst/>
              <a:cxnLst/>
              <a:rect l="l" t="t" r="r" b="b"/>
              <a:pathLst>
                <a:path w="444643" h="430091">
                  <a:moveTo>
                    <a:pt x="0" y="0"/>
                  </a:moveTo>
                  <a:lnTo>
                    <a:pt x="444644" y="0"/>
                  </a:lnTo>
                  <a:lnTo>
                    <a:pt x="444644" y="430092"/>
                  </a:lnTo>
                  <a:lnTo>
                    <a:pt x="0" y="4300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4" name="Group 14"/>
          <p:cNvGrpSpPr/>
          <p:nvPr/>
        </p:nvGrpSpPr>
        <p:grpSpPr>
          <a:xfrm>
            <a:off x="0" y="9052698"/>
            <a:ext cx="18288000" cy="1234302"/>
            <a:chOff x="0" y="0"/>
            <a:chExt cx="4816593" cy="325084"/>
          </a:xfrm>
        </p:grpSpPr>
        <p:sp>
          <p:nvSpPr>
            <p:cNvPr id="15" name="Freeform 15"/>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6" name="TextBox 16"/>
            <p:cNvSpPr txBox="1"/>
            <p:nvPr/>
          </p:nvSpPr>
          <p:spPr>
            <a:xfrm>
              <a:off x="0" y="-38100"/>
              <a:ext cx="812800" cy="850900"/>
            </a:xfrm>
            <a:prstGeom prst="rect">
              <a:avLst/>
            </a:prstGeom>
          </p:spPr>
          <p:txBody>
            <a:bodyPr lIns="254000" tIns="254000" rIns="254000" bIns="254000" rtlCol="0" anchor="ctr"/>
            <a:lstStyle/>
            <a:p>
              <a:pPr>
                <a:lnSpc>
                  <a:spcPct val="150000"/>
                </a:lnSpc>
              </a:pPr>
              <a:endParaRPr>
                <a:latin typeface="Public Sans" panose="020B0604020202020204" charset="0"/>
              </a:endParaRPr>
            </a:p>
          </p:txBody>
        </p:sp>
      </p:grpSp>
      <p:grpSp>
        <p:nvGrpSpPr>
          <p:cNvPr id="17" name="Group 17"/>
          <p:cNvGrpSpPr/>
          <p:nvPr/>
        </p:nvGrpSpPr>
        <p:grpSpPr>
          <a:xfrm>
            <a:off x="237414" y="9267586"/>
            <a:ext cx="804526" cy="804526"/>
            <a:chOff x="0" y="0"/>
            <a:chExt cx="1072702" cy="1072702"/>
          </a:xfrm>
        </p:grpSpPr>
        <p:sp>
          <p:nvSpPr>
            <p:cNvPr id="18" name="Freeform 18"/>
            <p:cNvSpPr/>
            <p:nvPr/>
          </p:nvSpPr>
          <p:spPr>
            <a:xfrm>
              <a:off x="0" y="0"/>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a:off x="158445" y="150016"/>
              <a:ext cx="755811" cy="772669"/>
            </a:xfrm>
            <a:custGeom>
              <a:avLst/>
              <a:gdLst/>
              <a:ahLst/>
              <a:cxnLst/>
              <a:rect l="l" t="t" r="r" b="b"/>
              <a:pathLst>
                <a:path w="755811" h="772669">
                  <a:moveTo>
                    <a:pt x="0" y="0"/>
                  </a:moveTo>
                  <a:lnTo>
                    <a:pt x="755811" y="0"/>
                  </a:lnTo>
                  <a:lnTo>
                    <a:pt x="755811" y="772670"/>
                  </a:lnTo>
                  <a:lnTo>
                    <a:pt x="0" y="77267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0" name="Freeform 20"/>
          <p:cNvSpPr/>
          <p:nvPr/>
        </p:nvSpPr>
        <p:spPr>
          <a:xfrm>
            <a:off x="1423082" y="9291263"/>
            <a:ext cx="807064" cy="757173"/>
          </a:xfrm>
          <a:custGeom>
            <a:avLst/>
            <a:gdLst/>
            <a:ahLst/>
            <a:cxnLst/>
            <a:rect l="l" t="t" r="r" b="b"/>
            <a:pathLst>
              <a:path w="807064" h="757173">
                <a:moveTo>
                  <a:pt x="0" y="0"/>
                </a:moveTo>
                <a:lnTo>
                  <a:pt x="807064" y="0"/>
                </a:lnTo>
                <a:lnTo>
                  <a:pt x="807064" y="757173"/>
                </a:lnTo>
                <a:lnTo>
                  <a:pt x="0" y="7571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1" name="Freeform 21"/>
          <p:cNvSpPr/>
          <p:nvPr/>
        </p:nvSpPr>
        <p:spPr>
          <a:xfrm>
            <a:off x="2395752" y="9327294"/>
            <a:ext cx="662689" cy="685111"/>
          </a:xfrm>
          <a:custGeom>
            <a:avLst/>
            <a:gdLst/>
            <a:ahLst/>
            <a:cxnLst/>
            <a:rect l="l" t="t" r="r" b="b"/>
            <a:pathLst>
              <a:path w="662689" h="685111">
                <a:moveTo>
                  <a:pt x="0" y="0"/>
                </a:moveTo>
                <a:lnTo>
                  <a:pt x="662688" y="0"/>
                </a:lnTo>
                <a:lnTo>
                  <a:pt x="662688" y="685110"/>
                </a:lnTo>
                <a:lnTo>
                  <a:pt x="0" y="68511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2" name="Freeform 22"/>
          <p:cNvSpPr/>
          <p:nvPr/>
        </p:nvSpPr>
        <p:spPr>
          <a:xfrm>
            <a:off x="4062279" y="9335724"/>
            <a:ext cx="668249" cy="668249"/>
          </a:xfrm>
          <a:custGeom>
            <a:avLst/>
            <a:gdLst/>
            <a:ahLst/>
            <a:cxnLst/>
            <a:rect l="l" t="t" r="r" b="b"/>
            <a:pathLst>
              <a:path w="668249" h="668249">
                <a:moveTo>
                  <a:pt x="0" y="0"/>
                </a:moveTo>
                <a:lnTo>
                  <a:pt x="668250" y="0"/>
                </a:lnTo>
                <a:lnTo>
                  <a:pt x="668250" y="668250"/>
                </a:lnTo>
                <a:lnTo>
                  <a:pt x="0" y="66825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3" name="Freeform 23"/>
          <p:cNvSpPr/>
          <p:nvPr/>
        </p:nvSpPr>
        <p:spPr>
          <a:xfrm>
            <a:off x="3224046" y="9309278"/>
            <a:ext cx="672629" cy="721142"/>
          </a:xfrm>
          <a:custGeom>
            <a:avLst/>
            <a:gdLst/>
            <a:ahLst/>
            <a:cxnLst/>
            <a:rect l="l" t="t" r="r" b="b"/>
            <a:pathLst>
              <a:path w="672629" h="721142">
                <a:moveTo>
                  <a:pt x="0" y="0"/>
                </a:moveTo>
                <a:lnTo>
                  <a:pt x="672628" y="0"/>
                </a:lnTo>
                <a:lnTo>
                  <a:pt x="672628" y="721142"/>
                </a:lnTo>
                <a:lnTo>
                  <a:pt x="0" y="72114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4" name="Freeform 24"/>
          <p:cNvSpPr/>
          <p:nvPr/>
        </p:nvSpPr>
        <p:spPr>
          <a:xfrm>
            <a:off x="4877084" y="9291263"/>
            <a:ext cx="905315" cy="757173"/>
          </a:xfrm>
          <a:custGeom>
            <a:avLst/>
            <a:gdLst/>
            <a:ahLst/>
            <a:cxnLst/>
            <a:rect l="l" t="t" r="r" b="b"/>
            <a:pathLst>
              <a:path w="905315" h="757173">
                <a:moveTo>
                  <a:pt x="0" y="0"/>
                </a:moveTo>
                <a:lnTo>
                  <a:pt x="905315" y="0"/>
                </a:lnTo>
                <a:lnTo>
                  <a:pt x="905315" y="757173"/>
                </a:lnTo>
                <a:lnTo>
                  <a:pt x="0" y="75717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26" name="TextBox 26"/>
          <p:cNvSpPr txBox="1"/>
          <p:nvPr/>
        </p:nvSpPr>
        <p:spPr>
          <a:xfrm>
            <a:off x="0" y="25880"/>
            <a:ext cx="12192000" cy="1472263"/>
          </a:xfrm>
          <a:prstGeom prst="rect">
            <a:avLst/>
          </a:prstGeom>
        </p:spPr>
        <p:txBody>
          <a:bodyPr wrap="square" lIns="0" tIns="0" rIns="0" bIns="0" rtlCol="0" anchor="t">
            <a:spAutoFit/>
          </a:bodyPr>
          <a:lstStyle/>
          <a:p>
            <a:r>
              <a:rPr lang="en-US" sz="9567" dirty="0">
                <a:solidFill>
                  <a:srgbClr val="FFFFFF"/>
                </a:solidFill>
                <a:latin typeface="Public Sans" panose="020B0604020202020204" charset="0"/>
              </a:rPr>
              <a:t>1.</a:t>
            </a:r>
            <a:r>
              <a:rPr lang="en-US" sz="9200" dirty="0">
                <a:solidFill>
                  <a:srgbClr val="FFFFFF"/>
                </a:solidFill>
                <a:latin typeface="Public Sans" panose="020B0604020202020204" charset="0"/>
              </a:rPr>
              <a:t>Giới </a:t>
            </a:r>
            <a:r>
              <a:rPr lang="en-US" sz="9200" dirty="0" err="1">
                <a:solidFill>
                  <a:srgbClr val="FFFFFF"/>
                </a:solidFill>
                <a:latin typeface="Public Sans" panose="020B0604020202020204" charset="0"/>
              </a:rPr>
              <a:t>thiệu</a:t>
            </a:r>
            <a:r>
              <a:rPr lang="en-US" sz="9200" dirty="0">
                <a:solidFill>
                  <a:srgbClr val="FFFFFF"/>
                </a:solidFill>
                <a:latin typeface="Public Sans" panose="020B0604020202020204" charset="0"/>
              </a:rPr>
              <a:t> </a:t>
            </a:r>
            <a:r>
              <a:rPr lang="en-US" sz="9200" dirty="0" err="1">
                <a:solidFill>
                  <a:srgbClr val="FFFFFF"/>
                </a:solidFill>
                <a:latin typeface="Public Sans" panose="020B0604020202020204" charset="0"/>
              </a:rPr>
              <a:t>thành</a:t>
            </a:r>
            <a:r>
              <a:rPr lang="en-US" sz="9200" dirty="0">
                <a:solidFill>
                  <a:srgbClr val="FFFFFF"/>
                </a:solidFill>
                <a:latin typeface="Public Sans" panose="020B0604020202020204" charset="0"/>
              </a:rPr>
              <a:t> </a:t>
            </a:r>
            <a:r>
              <a:rPr lang="en-US" sz="9200" dirty="0" err="1">
                <a:solidFill>
                  <a:srgbClr val="FFFFFF"/>
                </a:solidFill>
                <a:latin typeface="Public Sans" panose="020B0604020202020204" charset="0"/>
              </a:rPr>
              <a:t>viên</a:t>
            </a:r>
            <a:endParaRPr lang="en-US" sz="9200" dirty="0">
              <a:solidFill>
                <a:srgbClr val="FFFFFF"/>
              </a:solidFill>
              <a:latin typeface="Public Sans" panose="020B0604020202020204" charset="0"/>
            </a:endParaRPr>
          </a:p>
        </p:txBody>
      </p:sp>
      <p:sp>
        <p:nvSpPr>
          <p:cNvPr id="27" name="TextBox 27"/>
          <p:cNvSpPr txBox="1"/>
          <p:nvPr/>
        </p:nvSpPr>
        <p:spPr>
          <a:xfrm>
            <a:off x="10694573" y="2938137"/>
            <a:ext cx="6091713" cy="1850378"/>
          </a:xfrm>
          <a:prstGeom prst="rect">
            <a:avLst/>
          </a:prstGeom>
        </p:spPr>
        <p:txBody>
          <a:bodyPr lIns="0" tIns="0" rIns="0" bIns="0" rtlCol="0" anchor="t">
            <a:spAutoFit/>
          </a:bodyPr>
          <a:lstStyle/>
          <a:p>
            <a:pPr>
              <a:lnSpc>
                <a:spcPct val="150000"/>
              </a:lnSpc>
            </a:pPr>
            <a:r>
              <a:rPr lang="en-US" sz="4269" dirty="0" err="1">
                <a:solidFill>
                  <a:srgbClr val="000000"/>
                </a:solidFill>
                <a:latin typeface="Public Sans" panose="020B0604020202020204" charset="0"/>
              </a:rPr>
              <a:t>Nguyễn</a:t>
            </a:r>
            <a:r>
              <a:rPr lang="en-US" sz="4269" dirty="0">
                <a:solidFill>
                  <a:srgbClr val="000000"/>
                </a:solidFill>
                <a:latin typeface="Public Sans" panose="020B0604020202020204" charset="0"/>
              </a:rPr>
              <a:t> Minh </a:t>
            </a:r>
            <a:r>
              <a:rPr lang="en-US" sz="4269" dirty="0" err="1">
                <a:solidFill>
                  <a:srgbClr val="000000"/>
                </a:solidFill>
                <a:latin typeface="Public Sans" panose="020B0604020202020204" charset="0"/>
              </a:rPr>
              <a:t>Đức</a:t>
            </a:r>
            <a:r>
              <a:rPr lang="en-US" sz="4269" dirty="0">
                <a:solidFill>
                  <a:srgbClr val="000000"/>
                </a:solidFill>
                <a:latin typeface="Public Sans" panose="020B0604020202020204" charset="0"/>
              </a:rPr>
              <a:t> 20202895</a:t>
            </a:r>
          </a:p>
        </p:txBody>
      </p:sp>
      <p:sp>
        <p:nvSpPr>
          <p:cNvPr id="28" name="TextBox 28"/>
          <p:cNvSpPr txBox="1"/>
          <p:nvPr/>
        </p:nvSpPr>
        <p:spPr>
          <a:xfrm>
            <a:off x="10438442" y="4632173"/>
            <a:ext cx="6091713" cy="1859933"/>
          </a:xfrm>
          <a:prstGeom prst="rect">
            <a:avLst/>
          </a:prstGeom>
        </p:spPr>
        <p:txBody>
          <a:bodyPr wrap="square" lIns="0" tIns="0" rIns="0" bIns="0" rtlCol="0" anchor="t">
            <a:spAutoFit/>
          </a:bodyPr>
          <a:lstStyle/>
          <a:p>
            <a:pPr marL="604523" lvl="1" indent="-302261" algn="just">
              <a:lnSpc>
                <a:spcPct val="150000"/>
              </a:lnSpc>
              <a:buFont typeface="Arial"/>
              <a:buChar char="•"/>
            </a:pPr>
            <a:r>
              <a:rPr lang="en-US" sz="2800" dirty="0" err="1">
                <a:solidFill>
                  <a:srgbClr val="000000"/>
                </a:solidFill>
                <a:latin typeface="Public Sans" panose="020B0604020202020204" charset="0"/>
              </a:rPr>
              <a:t>Định</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hướng</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lập</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trình</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nhúng</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kỹ</a:t>
            </a:r>
            <a:r>
              <a:rPr lang="en-US" sz="2800" dirty="0">
                <a:solidFill>
                  <a:srgbClr val="000000"/>
                </a:solidFill>
                <a:latin typeface="Public Sans" panose="020B0604020202020204" charset="0"/>
              </a:rPr>
              <a:t> s</a:t>
            </a:r>
            <a:r>
              <a:rPr lang="vi-VN" sz="2800" dirty="0">
                <a:solidFill>
                  <a:srgbClr val="000000"/>
                </a:solidFill>
                <a:latin typeface="Public Sans" panose="020B0604020202020204" charset="0"/>
              </a:rPr>
              <a:t>ư</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điện</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tử</a:t>
            </a:r>
            <a:r>
              <a:rPr lang="en-US" sz="2800" dirty="0">
                <a:solidFill>
                  <a:srgbClr val="000000"/>
                </a:solidFill>
                <a:latin typeface="Public Sans" panose="020B0604020202020204" charset="0"/>
              </a:rPr>
              <a:t>.</a:t>
            </a:r>
          </a:p>
          <a:p>
            <a:pPr marL="604523" lvl="1" indent="-302261">
              <a:lnSpc>
                <a:spcPct val="150000"/>
              </a:lnSpc>
              <a:buFont typeface="Arial"/>
              <a:buChar char="•"/>
            </a:pPr>
            <a:r>
              <a:rPr lang="en-US" sz="2800" dirty="0" err="1">
                <a:solidFill>
                  <a:srgbClr val="000000"/>
                </a:solidFill>
                <a:latin typeface="Public Sans" panose="020B0604020202020204" charset="0"/>
              </a:rPr>
              <a:t>Kỹ</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năng</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Lập</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trình</a:t>
            </a:r>
            <a:r>
              <a:rPr lang="en-US" sz="2800" dirty="0">
                <a:solidFill>
                  <a:srgbClr val="000000"/>
                </a:solidFill>
                <a:latin typeface="Public Sans" panose="020B0604020202020204" charset="0"/>
              </a:rPr>
              <a:t> C/C++ </a:t>
            </a:r>
            <a:r>
              <a:rPr lang="en-US" sz="2800" dirty="0" err="1">
                <a:solidFill>
                  <a:srgbClr val="000000"/>
                </a:solidFill>
                <a:latin typeface="Public Sans" panose="020B0604020202020204" charset="0"/>
              </a:rPr>
              <a:t>cơ</a:t>
            </a:r>
            <a:r>
              <a:rPr lang="en-US" sz="2800" dirty="0">
                <a:solidFill>
                  <a:srgbClr val="000000"/>
                </a:solidFill>
                <a:latin typeface="Public Sans" panose="020B0604020202020204" charset="0"/>
              </a:rPr>
              <a:t> </a:t>
            </a:r>
            <a:r>
              <a:rPr lang="en-US" sz="2800" dirty="0" err="1">
                <a:solidFill>
                  <a:srgbClr val="000000"/>
                </a:solidFill>
                <a:latin typeface="Public Sans" panose="020B0604020202020204" charset="0"/>
              </a:rPr>
              <a:t>bản</a:t>
            </a:r>
            <a:r>
              <a:rPr lang="en-US" sz="2800" dirty="0">
                <a:solidFill>
                  <a:srgbClr val="000000"/>
                </a:solidFill>
                <a:latin typeface="Public Sans" panose="020B0604020202020204" charset="0"/>
              </a:rPr>
              <a:t>.</a:t>
            </a:r>
          </a:p>
        </p:txBody>
      </p:sp>
      <p:pic>
        <p:nvPicPr>
          <p:cNvPr id="31" name="Picture 30">
            <a:extLst>
              <a:ext uri="{FF2B5EF4-FFF2-40B4-BE49-F238E27FC236}">
                <a16:creationId xmlns:a16="http://schemas.microsoft.com/office/drawing/2014/main" id="{4C056187-E48E-4114-9A21-FEA296504B47}"/>
              </a:ext>
            </a:extLst>
          </p:cNvPr>
          <p:cNvPicPr>
            <a:picLocks noChangeAspect="1"/>
          </p:cNvPicPr>
          <p:nvPr/>
        </p:nvPicPr>
        <p:blipFill>
          <a:blip r:embed="rId20"/>
          <a:stretch>
            <a:fillRect/>
          </a:stretch>
        </p:blipFill>
        <p:spPr>
          <a:xfrm>
            <a:off x="2936232" y="2067852"/>
            <a:ext cx="4531368" cy="6557158"/>
          </a:xfrm>
          <a:prstGeom prst="rect">
            <a:avLst/>
          </a:prstGeom>
        </p:spPr>
      </p:pic>
      <p:pic>
        <p:nvPicPr>
          <p:cNvPr id="30" name="Picture 29">
            <a:extLst>
              <a:ext uri="{FF2B5EF4-FFF2-40B4-BE49-F238E27FC236}">
                <a16:creationId xmlns:a16="http://schemas.microsoft.com/office/drawing/2014/main" id="{B3069FC7-41AC-49C2-A922-D18F53F9E3C3}"/>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p:blipFill>
        <p:spPr>
          <a:xfrm>
            <a:off x="3076848" y="3207270"/>
            <a:ext cx="4162152" cy="50794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sp>
        <p:nvSpPr>
          <p:cNvPr id="8" name="Freeform 8"/>
          <p:cNvSpPr/>
          <p:nvPr/>
        </p:nvSpPr>
        <p:spPr>
          <a:xfrm>
            <a:off x="17043129" y="7885271"/>
            <a:ext cx="559071" cy="766186"/>
          </a:xfrm>
          <a:custGeom>
            <a:avLst/>
            <a:gdLst/>
            <a:ahLst/>
            <a:cxnLst/>
            <a:rect l="l" t="t" r="r" b="b"/>
            <a:pathLst>
              <a:path w="484735" h="825401">
                <a:moveTo>
                  <a:pt x="0" y="0"/>
                </a:moveTo>
                <a:lnTo>
                  <a:pt x="484735" y="0"/>
                </a:lnTo>
                <a:lnTo>
                  <a:pt x="484735" y="825400"/>
                </a:lnTo>
                <a:lnTo>
                  <a:pt x="0" y="825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latin typeface="Public Sans" panose="020B0604020202020204" charset="0"/>
            </a:endParaRPr>
          </a:p>
        </p:txBody>
      </p:sp>
      <p:grpSp>
        <p:nvGrpSpPr>
          <p:cNvPr id="9" name="Group 9"/>
          <p:cNvGrpSpPr/>
          <p:nvPr/>
        </p:nvGrpSpPr>
        <p:grpSpPr>
          <a:xfrm>
            <a:off x="0" y="8994012"/>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sp>
        <p:nvSpPr>
          <p:cNvPr id="22" name="TextBox 22"/>
          <p:cNvSpPr txBox="1"/>
          <p:nvPr/>
        </p:nvSpPr>
        <p:spPr>
          <a:xfrm>
            <a:off x="0" y="4132"/>
            <a:ext cx="12295920" cy="1550296"/>
          </a:xfrm>
          <a:prstGeom prst="rect">
            <a:avLst/>
          </a:prstGeom>
        </p:spPr>
        <p:txBody>
          <a:bodyPr lIns="0" tIns="0" rIns="0" bIns="0" rtlCol="0" anchor="t">
            <a:spAutoFit/>
          </a:bodyPr>
          <a:lstStyle/>
          <a:p>
            <a:pPr marL="0" marR="0" lvl="0" indent="0" algn="l" defTabSz="914400" rtl="0" eaLnBrk="1" fontAlgn="auto" latinLnBrk="0" hangingPunct="1">
              <a:lnSpc>
                <a:spcPts val="13299"/>
              </a:lnSpc>
              <a:spcBef>
                <a:spcPts val="0"/>
              </a:spcBef>
              <a:spcAft>
                <a:spcPts val="0"/>
              </a:spcAft>
              <a:buClrTx/>
              <a:buSzTx/>
              <a:buFontTx/>
              <a:buNone/>
              <a:tabLst/>
              <a:defRPr/>
            </a:pPr>
            <a:r>
              <a:rPr kumimoji="0" lang="en-US" sz="9200" b="0" i="0" u="none" strike="noStrike" kern="1200" cap="none" spc="0" normalizeH="0" baseline="0" noProof="0" dirty="0">
                <a:ln>
                  <a:noFill/>
                </a:ln>
                <a:solidFill>
                  <a:srgbClr val="FFFFFF"/>
                </a:solidFill>
                <a:effectLst/>
                <a:uLnTx/>
                <a:uFillTx/>
                <a:latin typeface="Public Sans" panose="020B0604020202020204" charset="0"/>
              </a:rPr>
              <a:t>2.Giới </a:t>
            </a:r>
            <a:r>
              <a:rPr kumimoji="0" lang="en-US" sz="9200" b="0" i="0" u="none" strike="noStrike" kern="1200" cap="none" spc="0" normalizeH="0" baseline="0" noProof="0" dirty="0" err="1">
                <a:ln>
                  <a:noFill/>
                </a:ln>
                <a:solidFill>
                  <a:srgbClr val="FFFFFF"/>
                </a:solidFill>
                <a:effectLst/>
                <a:uLnTx/>
                <a:uFillTx/>
                <a:latin typeface="Public Sans" panose="020B0604020202020204" charset="0"/>
              </a:rPr>
              <a:t>thiệu</a:t>
            </a:r>
            <a:r>
              <a:rPr kumimoji="0" lang="en-US" sz="9200" b="0" i="0" u="none" strike="noStrike" kern="1200" cap="none" spc="0" normalizeH="0" baseline="0" noProof="0" dirty="0">
                <a:ln>
                  <a:noFill/>
                </a:ln>
                <a:solidFill>
                  <a:srgbClr val="FFFFFF"/>
                </a:solidFill>
                <a:effectLst/>
                <a:uLnTx/>
                <a:uFillTx/>
                <a:latin typeface="Public Sans" panose="020B0604020202020204" charset="0"/>
              </a:rPr>
              <a:t> </a:t>
            </a:r>
            <a:r>
              <a:rPr kumimoji="0" lang="en-US" sz="9200" b="0" i="0" u="none" strike="noStrike" kern="1200" cap="none" spc="0" normalizeH="0" baseline="0" noProof="0" dirty="0" err="1">
                <a:ln>
                  <a:noFill/>
                </a:ln>
                <a:solidFill>
                  <a:srgbClr val="FFFFFF"/>
                </a:solidFill>
                <a:effectLst/>
                <a:uLnTx/>
                <a:uFillTx/>
                <a:latin typeface="Public Sans" panose="020B0604020202020204" charset="0"/>
              </a:rPr>
              <a:t>đề</a:t>
            </a:r>
            <a:r>
              <a:rPr kumimoji="0" lang="en-US" sz="9200" b="0" i="0" u="none" strike="noStrike" kern="1200" cap="none" spc="0" normalizeH="0" baseline="0" noProof="0" dirty="0">
                <a:ln>
                  <a:noFill/>
                </a:ln>
                <a:solidFill>
                  <a:srgbClr val="FFFFFF"/>
                </a:solidFill>
                <a:effectLst/>
                <a:uLnTx/>
                <a:uFillTx/>
                <a:latin typeface="Public Sans" panose="020B0604020202020204" charset="0"/>
              </a:rPr>
              <a:t> </a:t>
            </a:r>
            <a:r>
              <a:rPr kumimoji="0" lang="en-US" sz="9200" b="0" i="0" u="none" strike="noStrike" kern="1200" cap="none" spc="0" normalizeH="0" baseline="0" noProof="0" dirty="0" err="1">
                <a:ln>
                  <a:noFill/>
                </a:ln>
                <a:solidFill>
                  <a:srgbClr val="FFFFFF"/>
                </a:solidFill>
                <a:effectLst/>
                <a:uLnTx/>
                <a:uFillTx/>
                <a:latin typeface="Public Sans" panose="020B0604020202020204" charset="0"/>
              </a:rPr>
              <a:t>tài</a:t>
            </a:r>
            <a:endParaRPr kumimoji="0" lang="en-US" sz="9200" b="0" i="0" u="none" strike="noStrike" kern="1200" cap="none" spc="0" normalizeH="0" baseline="0" noProof="0" dirty="0">
              <a:ln>
                <a:noFill/>
              </a:ln>
              <a:solidFill>
                <a:srgbClr val="FFFFFF"/>
              </a:solidFill>
              <a:effectLst/>
              <a:uLnTx/>
              <a:uFillTx/>
              <a:latin typeface="Public Sans" panose="020B0604020202020204" charset="0"/>
            </a:endParaRPr>
          </a:p>
        </p:txBody>
      </p:sp>
      <p:sp>
        <p:nvSpPr>
          <p:cNvPr id="2" name="Rectangle 1">
            <a:extLst>
              <a:ext uri="{FF2B5EF4-FFF2-40B4-BE49-F238E27FC236}">
                <a16:creationId xmlns:a16="http://schemas.microsoft.com/office/drawing/2014/main" id="{7B401059-7102-43AB-8703-BF527722D4CB}"/>
              </a:ext>
            </a:extLst>
          </p:cNvPr>
          <p:cNvSpPr/>
          <p:nvPr/>
        </p:nvSpPr>
        <p:spPr>
          <a:xfrm>
            <a:off x="9022812" y="4762500"/>
            <a:ext cx="3473987" cy="369332"/>
          </a:xfrm>
          <a:prstGeom prst="rect">
            <a:avLst/>
          </a:prstGeom>
        </p:spPr>
        <p:txBody>
          <a:bodyPr wrap="square">
            <a:spAutoFit/>
          </a:bodyPr>
          <a:lstStyle/>
          <a:p>
            <a:r>
              <a:rPr lang="en-US" dirty="0">
                <a:solidFill>
                  <a:srgbClr val="000000"/>
                </a:solidFill>
                <a:latin typeface="Public Sans" panose="020B0604020202020204" charset="0"/>
              </a:rPr>
              <a:t> </a:t>
            </a:r>
            <a:endParaRPr lang="en-US" dirty="0">
              <a:latin typeface="Public Sans" panose="020B0604020202020204" charset="0"/>
            </a:endParaRPr>
          </a:p>
        </p:txBody>
      </p:sp>
      <p:sp>
        <p:nvSpPr>
          <p:cNvPr id="3" name="Rectangle 2">
            <a:extLst>
              <a:ext uri="{FF2B5EF4-FFF2-40B4-BE49-F238E27FC236}">
                <a16:creationId xmlns:a16="http://schemas.microsoft.com/office/drawing/2014/main" id="{24CA252E-9C2B-4653-A87D-40B5788DB341}"/>
              </a:ext>
            </a:extLst>
          </p:cNvPr>
          <p:cNvSpPr/>
          <p:nvPr/>
        </p:nvSpPr>
        <p:spPr>
          <a:xfrm>
            <a:off x="8458200" y="1554428"/>
            <a:ext cx="9363785" cy="7122912"/>
          </a:xfrm>
          <a:prstGeom prst="rect">
            <a:avLst/>
          </a:prstGeom>
        </p:spPr>
        <p:txBody>
          <a:bodyPr wrap="square">
            <a:spAutoFit/>
          </a:bodyPr>
          <a:lstStyle/>
          <a:p>
            <a:pPr fontAlgn="base">
              <a:lnSpc>
                <a:spcPct val="150000"/>
              </a:lnSpc>
            </a:pPr>
            <a:r>
              <a:rPr lang="en-US" sz="2800" dirty="0">
                <a:solidFill>
                  <a:schemeClr val="bg1"/>
                </a:solidFill>
                <a:latin typeface="Public Sans" panose="020B0604020202020204" charset="0"/>
              </a:rPr>
              <a:t>M</a:t>
            </a:r>
            <a:r>
              <a:rPr lang="vi-VN" sz="2800" dirty="0">
                <a:solidFill>
                  <a:schemeClr val="bg1"/>
                </a:solidFill>
                <a:latin typeface="Public Sans" panose="020B0604020202020204" charset="0"/>
              </a:rPr>
              <a:t>ột trong những trò chơi </a:t>
            </a:r>
            <a:r>
              <a:rPr lang="en-US" sz="2800" dirty="0" err="1">
                <a:solidFill>
                  <a:schemeClr val="bg1"/>
                </a:solidFill>
                <a:latin typeface="Public Sans" panose="020B0604020202020204" charset="0"/>
              </a:rPr>
              <a:t>cổ</a:t>
            </a:r>
            <a:r>
              <a:rPr lang="vi-VN" sz="2800" dirty="0">
                <a:solidFill>
                  <a:schemeClr val="bg1"/>
                </a:solidFill>
                <a:latin typeface="Public Sans" panose="020B0604020202020204" charset="0"/>
              </a:rPr>
              <a:t> điển</a:t>
            </a:r>
            <a:r>
              <a:rPr lang="en-US" sz="2800" dirty="0">
                <a:solidFill>
                  <a:schemeClr val="bg1"/>
                </a:solidFill>
                <a:latin typeface="Public Sans" panose="020B0604020202020204" charset="0"/>
              </a:rPr>
              <a:t>, </a:t>
            </a:r>
            <a:r>
              <a:rPr lang="en-US" sz="2800" dirty="0" err="1">
                <a:solidFill>
                  <a:schemeClr val="bg1"/>
                </a:solidFill>
                <a:latin typeface="Public Sans" panose="020B0604020202020204" charset="0"/>
              </a:rPr>
              <a:t>cấu</a:t>
            </a:r>
            <a:r>
              <a:rPr lang="en-US" sz="2800" dirty="0">
                <a:solidFill>
                  <a:schemeClr val="bg1"/>
                </a:solidFill>
                <a:latin typeface="Public Sans" panose="020B0604020202020204" charset="0"/>
              </a:rPr>
              <a:t> </a:t>
            </a:r>
            <a:r>
              <a:rPr lang="en-US" sz="2800" dirty="0" err="1">
                <a:solidFill>
                  <a:schemeClr val="bg1"/>
                </a:solidFill>
                <a:latin typeface="Public Sans" panose="020B0604020202020204" charset="0"/>
              </a:rPr>
              <a:t>hình</a:t>
            </a:r>
            <a:r>
              <a:rPr lang="vi-VN" sz="2800" dirty="0">
                <a:solidFill>
                  <a:schemeClr val="bg1"/>
                </a:solidFill>
                <a:latin typeface="Public Sans" panose="020B0604020202020204" charset="0"/>
              </a:rPr>
              <a:t> đơn giản, gi</a:t>
            </a:r>
            <a:r>
              <a:rPr lang="en-US" sz="2800" dirty="0" err="1">
                <a:solidFill>
                  <a:schemeClr val="bg1"/>
                </a:solidFill>
                <a:latin typeface="Public Sans" panose="020B0604020202020204" charset="0"/>
              </a:rPr>
              <a:t>ải</a:t>
            </a:r>
            <a:r>
              <a:rPr lang="en-US" sz="2800" dirty="0">
                <a:solidFill>
                  <a:schemeClr val="bg1"/>
                </a:solidFill>
                <a:latin typeface="Public Sans" panose="020B0604020202020204" charset="0"/>
              </a:rPr>
              <a:t> </a:t>
            </a:r>
            <a:r>
              <a:rPr lang="en-US" sz="2800" dirty="0" err="1">
                <a:solidFill>
                  <a:schemeClr val="bg1"/>
                </a:solidFill>
                <a:latin typeface="Public Sans" panose="020B0604020202020204" charset="0"/>
              </a:rPr>
              <a:t>trí</a:t>
            </a:r>
            <a:r>
              <a:rPr lang="en-US" sz="2800" dirty="0">
                <a:solidFill>
                  <a:schemeClr val="bg1"/>
                </a:solidFill>
                <a:latin typeface="Public Sans" panose="020B0604020202020204" charset="0"/>
              </a:rPr>
              <a:t> </a:t>
            </a:r>
            <a:r>
              <a:rPr lang="en-US" sz="2800" dirty="0" err="1">
                <a:solidFill>
                  <a:schemeClr val="bg1"/>
                </a:solidFill>
                <a:latin typeface="Public Sans" panose="020B0604020202020204" charset="0"/>
              </a:rPr>
              <a:t>lành</a:t>
            </a:r>
            <a:r>
              <a:rPr lang="en-US" sz="2800" dirty="0">
                <a:solidFill>
                  <a:schemeClr val="bg1"/>
                </a:solidFill>
                <a:latin typeface="Public Sans" panose="020B0604020202020204" charset="0"/>
              </a:rPr>
              <a:t> </a:t>
            </a:r>
            <a:r>
              <a:rPr lang="en-US" sz="2800" dirty="0" err="1">
                <a:solidFill>
                  <a:schemeClr val="bg1"/>
                </a:solidFill>
                <a:latin typeface="Public Sans" panose="020B0604020202020204" charset="0"/>
              </a:rPr>
              <a:t>mạnh</a:t>
            </a:r>
            <a:r>
              <a:rPr lang="en-US" sz="2800" dirty="0">
                <a:solidFill>
                  <a:schemeClr val="bg1"/>
                </a:solidFill>
                <a:latin typeface="Public Sans" panose="020B0604020202020204" charset="0"/>
              </a:rPr>
              <a:t>.</a:t>
            </a:r>
          </a:p>
          <a:p>
            <a:pPr fontAlgn="base">
              <a:lnSpc>
                <a:spcPct val="150000"/>
              </a:lnSpc>
            </a:pPr>
            <a:endParaRPr lang="en-US" sz="2800" dirty="0">
              <a:solidFill>
                <a:schemeClr val="bg1"/>
              </a:solidFill>
              <a:latin typeface="Public Sans" panose="020B0604020202020204" charset="0"/>
            </a:endParaRPr>
          </a:p>
          <a:p>
            <a:pPr marL="457200" indent="-457200">
              <a:lnSpc>
                <a:spcPct val="150000"/>
              </a:lnSpc>
              <a:buFont typeface="Arial" panose="020B0604020202020204" pitchFamily="34" charset="0"/>
              <a:buChar char="•"/>
            </a:pPr>
            <a:r>
              <a:rPr lang="vi-VN" sz="2800" u="sng" dirty="0">
                <a:solidFill>
                  <a:schemeClr val="bg1"/>
                </a:solidFill>
                <a:latin typeface="Public Sans" panose="020B0604020202020204" charset="0"/>
              </a:rPr>
              <a:t>Cách chơi</a:t>
            </a:r>
            <a:r>
              <a:rPr lang="vi-VN" sz="2800" dirty="0">
                <a:solidFill>
                  <a:schemeClr val="bg1"/>
                </a:solidFill>
                <a:latin typeface="Public Sans" panose="020B0604020202020204" charset="0"/>
              </a:rPr>
              <a:t>:</a:t>
            </a:r>
            <a:r>
              <a:rPr lang="en-US" sz="2800" dirty="0">
                <a:solidFill>
                  <a:schemeClr val="bg1"/>
                </a:solidFill>
                <a:latin typeface="Public Sans" panose="020B0604020202020204" charset="0"/>
              </a:rPr>
              <a:t> </a:t>
            </a:r>
            <a:r>
              <a:rPr lang="vi-VN" sz="2800" dirty="0">
                <a:solidFill>
                  <a:schemeClr val="bg1"/>
                </a:solidFill>
                <a:latin typeface="Public Sans" panose="020B0604020202020204" charset="0"/>
              </a:rPr>
              <a:t>Người chơi dùng các phím mũi tên để điều khiển</a:t>
            </a:r>
            <a:r>
              <a:rPr lang="en-US" sz="2800" dirty="0">
                <a:solidFill>
                  <a:schemeClr val="bg1"/>
                </a:solidFill>
                <a:latin typeface="Public Sans" panose="020B0604020202020204" charset="0"/>
              </a:rPr>
              <a:t> </a:t>
            </a:r>
            <a:r>
              <a:rPr lang="vi-VN" sz="2800" dirty="0">
                <a:solidFill>
                  <a:schemeClr val="bg1"/>
                </a:solidFill>
                <a:latin typeface="Public Sans" panose="020B0604020202020204" charset="0"/>
              </a:rPr>
              <a:t>con rắn sao cho ăn được mồi.</a:t>
            </a:r>
          </a:p>
          <a:p>
            <a:pPr marL="457200" indent="-457200">
              <a:lnSpc>
                <a:spcPct val="150000"/>
              </a:lnSpc>
              <a:buFont typeface="Arial" panose="020B0604020202020204" pitchFamily="34" charset="0"/>
              <a:buChar char="•"/>
            </a:pPr>
            <a:r>
              <a:rPr lang="vi-VN" sz="2800" u="sng" dirty="0">
                <a:solidFill>
                  <a:schemeClr val="bg1"/>
                </a:solidFill>
                <a:latin typeface="Public Sans" panose="020B0604020202020204" charset="0"/>
              </a:rPr>
              <a:t>Điều kiện qua màn</a:t>
            </a:r>
            <a:r>
              <a:rPr lang="vi-VN" sz="2800" dirty="0">
                <a:solidFill>
                  <a:schemeClr val="bg1"/>
                </a:solidFill>
                <a:latin typeface="Public Sans" panose="020B0604020202020204" charset="0"/>
              </a:rPr>
              <a:t>: Tích lũy số điểm theo đúng yêu cầu trò chơi quy</a:t>
            </a:r>
            <a:r>
              <a:rPr lang="en-US" sz="2800" dirty="0">
                <a:solidFill>
                  <a:schemeClr val="bg1"/>
                </a:solidFill>
                <a:latin typeface="Public Sans" panose="020B0604020202020204" charset="0"/>
              </a:rPr>
              <a:t> </a:t>
            </a:r>
            <a:r>
              <a:rPr lang="vi-VN" sz="2800" dirty="0">
                <a:solidFill>
                  <a:schemeClr val="bg1"/>
                </a:solidFill>
                <a:latin typeface="Public Sans" panose="020B0604020202020204" charset="0"/>
              </a:rPr>
              <a:t>định sẽ qua màn khác. Mỗi lần ăn mồi sẽ được cộng điểm.</a:t>
            </a:r>
          </a:p>
          <a:p>
            <a:pPr marL="457200" indent="-457200">
              <a:lnSpc>
                <a:spcPct val="150000"/>
              </a:lnSpc>
              <a:buFont typeface="Arial" panose="020B0604020202020204" pitchFamily="34" charset="0"/>
              <a:buChar char="•"/>
            </a:pPr>
            <a:r>
              <a:rPr lang="vi-VN" sz="2800" u="sng" dirty="0">
                <a:solidFill>
                  <a:schemeClr val="bg1"/>
                </a:solidFill>
                <a:latin typeface="Public Sans" panose="020B0604020202020204" charset="0"/>
              </a:rPr>
              <a:t>Điều kiện thất bại (Game</a:t>
            </a:r>
            <a:r>
              <a:rPr lang="en-US" sz="2800" u="sng" dirty="0">
                <a:solidFill>
                  <a:schemeClr val="bg1"/>
                </a:solidFill>
                <a:latin typeface="Public Sans" panose="020B0604020202020204" charset="0"/>
              </a:rPr>
              <a:t> </a:t>
            </a:r>
            <a:r>
              <a:rPr lang="vi-VN" sz="2800" u="sng" dirty="0">
                <a:solidFill>
                  <a:schemeClr val="bg1"/>
                </a:solidFill>
                <a:latin typeface="Public Sans" panose="020B0604020202020204" charset="0"/>
              </a:rPr>
              <a:t>Over): </a:t>
            </a:r>
            <a:r>
              <a:rPr lang="vi-VN" sz="2800" dirty="0">
                <a:solidFill>
                  <a:schemeClr val="bg1"/>
                </a:solidFill>
                <a:latin typeface="Public Sans" panose="020B0604020202020204" charset="0"/>
              </a:rPr>
              <a:t>Con rắn đụng vào vật cản trên đường</a:t>
            </a:r>
            <a:r>
              <a:rPr lang="en-US" sz="2800" dirty="0">
                <a:solidFill>
                  <a:schemeClr val="bg1"/>
                </a:solidFill>
                <a:latin typeface="Public Sans" panose="020B0604020202020204" charset="0"/>
              </a:rPr>
              <a:t> </a:t>
            </a:r>
            <a:r>
              <a:rPr lang="vi-VN" sz="2800" dirty="0">
                <a:solidFill>
                  <a:schemeClr val="bg1"/>
                </a:solidFill>
                <a:latin typeface="Public Sans" panose="020B0604020202020204" charset="0"/>
              </a:rPr>
              <a:t>đi hoặc tự đâm vào chính mình thì sẽ kết thúc game</a:t>
            </a:r>
            <a:r>
              <a:rPr lang="en-US" sz="2800" dirty="0">
                <a:solidFill>
                  <a:schemeClr val="bg1"/>
                </a:solidFill>
                <a:latin typeface="Public Sans" panose="020B0604020202020204" charset="0"/>
              </a:rPr>
              <a:t>.</a:t>
            </a:r>
            <a:endParaRPr lang="vi-VN" sz="2800" dirty="0">
              <a:solidFill>
                <a:schemeClr val="bg1"/>
              </a:solidFill>
              <a:latin typeface="Public Sans" panose="020B0604020202020204" charset="0"/>
            </a:endParaRPr>
          </a:p>
        </p:txBody>
      </p:sp>
      <p:pic>
        <p:nvPicPr>
          <p:cNvPr id="20" name="Picture 19">
            <a:extLst>
              <a:ext uri="{FF2B5EF4-FFF2-40B4-BE49-F238E27FC236}">
                <a16:creationId xmlns:a16="http://schemas.microsoft.com/office/drawing/2014/main" id="{49B3AAD9-602D-46E7-A398-C18C2DD1A4F8}"/>
              </a:ext>
            </a:extLst>
          </p:cNvPr>
          <p:cNvPicPr>
            <a:picLocks noChangeAspect="1"/>
          </p:cNvPicPr>
          <p:nvPr/>
        </p:nvPicPr>
        <p:blipFill>
          <a:blip r:embed="rId18"/>
          <a:stretch>
            <a:fillRect/>
          </a:stretch>
        </p:blipFill>
        <p:spPr>
          <a:xfrm>
            <a:off x="626425" y="1769316"/>
            <a:ext cx="7380959" cy="68886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ct val="15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864425"/>
            </a:xfrm>
            <a:prstGeom prst="rect">
              <a:avLst/>
            </a:prstGeom>
          </p:spPr>
          <p:txBody>
            <a:bodyPr lIns="0" tIns="0" rIns="0" bIns="0" rtlCol="0" anchor="t">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pic>
        <p:nvPicPr>
          <p:cNvPr id="3" name="Picture 2">
            <a:extLst>
              <a:ext uri="{FF2B5EF4-FFF2-40B4-BE49-F238E27FC236}">
                <a16:creationId xmlns:a16="http://schemas.microsoft.com/office/drawing/2014/main" id="{634124BC-C2FE-4459-B1A3-E06DB6A40C05}"/>
              </a:ext>
            </a:extLst>
          </p:cNvPr>
          <p:cNvPicPr>
            <a:picLocks noChangeAspect="1"/>
          </p:cNvPicPr>
          <p:nvPr/>
        </p:nvPicPr>
        <p:blipFill rotWithShape="1">
          <a:blip r:embed="rId16"/>
          <a:srcRect r="4058"/>
          <a:stretch/>
        </p:blipFill>
        <p:spPr>
          <a:xfrm>
            <a:off x="986523" y="1028700"/>
            <a:ext cx="7852677" cy="6857999"/>
          </a:xfrm>
          <a:prstGeom prst="rect">
            <a:avLst/>
          </a:prstGeom>
        </p:spPr>
      </p:pic>
      <p:sp>
        <p:nvSpPr>
          <p:cNvPr id="4" name="Rectangle 3">
            <a:extLst>
              <a:ext uri="{FF2B5EF4-FFF2-40B4-BE49-F238E27FC236}">
                <a16:creationId xmlns:a16="http://schemas.microsoft.com/office/drawing/2014/main" id="{B0BC7F2D-83D7-4F92-A976-63D050005412}"/>
              </a:ext>
            </a:extLst>
          </p:cNvPr>
          <p:cNvSpPr/>
          <p:nvPr/>
        </p:nvSpPr>
        <p:spPr>
          <a:xfrm>
            <a:off x="8991600" y="5078897"/>
            <a:ext cx="9144001" cy="2217979"/>
          </a:xfrm>
          <a:prstGeom prst="rect">
            <a:avLst/>
          </a:prstGeom>
        </p:spPr>
        <p:txBody>
          <a:bodyPr wrap="square">
            <a:spAutoFit/>
          </a:bodyPr>
          <a:lstStyle/>
          <a:p>
            <a:pPr marL="457200" indent="-457200">
              <a:lnSpc>
                <a:spcPct val="150000"/>
              </a:lnSpc>
              <a:buFont typeface="Arial" panose="020B0604020202020204" pitchFamily="34" charset="0"/>
              <a:buChar char="•"/>
            </a:pPr>
            <a:r>
              <a:rPr lang="en-US" sz="3200" dirty="0" err="1">
                <a:solidFill>
                  <a:schemeClr val="bg1"/>
                </a:solidFill>
                <a:latin typeface="Public Sans" panose="020B0604020202020204" charset="0"/>
              </a:rPr>
              <a:t>Mô</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phỏng</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trên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phần</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mềm</a:t>
            </a:r>
            <a:r>
              <a:rPr lang="en-US" sz="3200" dirty="0">
                <a:solidFill>
                  <a:schemeClr val="bg1"/>
                </a:solidFill>
                <a:latin typeface="Public Sans" panose="020B0604020202020204" charset="0"/>
              </a:rPr>
              <a:t> Dev C++ </a:t>
            </a:r>
          </a:p>
          <a:p>
            <a:pPr marL="457200" indent="-457200">
              <a:lnSpc>
                <a:spcPct val="150000"/>
              </a:lnSpc>
              <a:buFont typeface="Arial" panose="020B0604020202020204" pitchFamily="34" charset="0"/>
              <a:buChar char="•"/>
            </a:pPr>
            <a:r>
              <a:rPr lang="en-US" sz="3200" dirty="0" err="1">
                <a:solidFill>
                  <a:schemeClr val="bg1"/>
                </a:solidFill>
                <a:latin typeface="Public Sans" panose="020B0604020202020204" charset="0"/>
              </a:rPr>
              <a:t>Sử</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dụng</a:t>
            </a:r>
            <a:r>
              <a:rPr lang="en-US" sz="3200" dirty="0">
                <a:solidFill>
                  <a:schemeClr val="bg1"/>
                </a:solidFill>
                <a:latin typeface="Public Sans" panose="020B0604020202020204" charset="0"/>
              </a:rPr>
              <a:t> </a:t>
            </a:r>
            <a:r>
              <a:rPr lang="vi-VN" sz="3200" dirty="0">
                <a:solidFill>
                  <a:schemeClr val="bg1"/>
                </a:solidFill>
                <a:latin typeface="Public Sans" panose="020B0604020202020204" charset="0"/>
              </a:rPr>
              <a:t>thư viện graphics.h/winbgim.h</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để</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lập</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trình</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đồ</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họa</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cho</a:t>
            </a:r>
            <a:r>
              <a:rPr lang="en-US" sz="3200" dirty="0">
                <a:solidFill>
                  <a:schemeClr val="bg1"/>
                </a:solidFill>
                <a:latin typeface="Public Sans" panose="020B0604020202020204" charset="0"/>
              </a:rPr>
              <a:t> game.</a:t>
            </a:r>
          </a:p>
        </p:txBody>
      </p:sp>
      <p:pic>
        <p:nvPicPr>
          <p:cNvPr id="2" name="Picture 1">
            <a:extLst>
              <a:ext uri="{FF2B5EF4-FFF2-40B4-BE49-F238E27FC236}">
                <a16:creationId xmlns:a16="http://schemas.microsoft.com/office/drawing/2014/main" id="{49DA2CFD-BC82-40E2-8CF8-412F64683B0C}"/>
              </a:ext>
            </a:extLst>
          </p:cNvPr>
          <p:cNvPicPr>
            <a:picLocks noChangeAspect="1"/>
          </p:cNvPicPr>
          <p:nvPr/>
        </p:nvPicPr>
        <p:blipFill rotWithShape="1">
          <a:blip r:embed="rId17"/>
          <a:srcRect l="6216" t="4972" r="2953" b="3933"/>
          <a:stretch/>
        </p:blipFill>
        <p:spPr>
          <a:xfrm>
            <a:off x="11125200" y="1638300"/>
            <a:ext cx="3352800"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7358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TextBox 1">
            <a:extLst>
              <a:ext uri="{FF2B5EF4-FFF2-40B4-BE49-F238E27FC236}">
                <a16:creationId xmlns:a16="http://schemas.microsoft.com/office/drawing/2014/main" id="{D16781E4-D001-4421-B651-DB101086F274}"/>
              </a:ext>
            </a:extLst>
          </p:cNvPr>
          <p:cNvSpPr txBox="1"/>
          <p:nvPr/>
        </p:nvSpPr>
        <p:spPr>
          <a:xfrm>
            <a:off x="10363200" y="3983924"/>
            <a:ext cx="7772400" cy="1077218"/>
          </a:xfrm>
          <a:prstGeom prst="rect">
            <a:avLst/>
          </a:prstGeom>
          <a:noFill/>
        </p:spPr>
        <p:txBody>
          <a:bodyPr wrap="square" rtlCol="0">
            <a:spAutoFit/>
          </a:bodyPr>
          <a:lstStyle/>
          <a:p>
            <a:r>
              <a:rPr lang="en-US" sz="3200" dirty="0">
                <a:solidFill>
                  <a:schemeClr val="bg1"/>
                </a:solidFill>
                <a:latin typeface="Public Sans" panose="020B0604020202020204" charset="0"/>
              </a:rPr>
              <a:t>Th</a:t>
            </a:r>
            <a:r>
              <a:rPr lang="vi-VN" sz="3200" dirty="0">
                <a:solidFill>
                  <a:schemeClr val="bg1"/>
                </a:solidFill>
                <a:latin typeface="Public Sans" panose="020B0604020202020204" charset="0"/>
              </a:rPr>
              <a:t>ư</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viện</a:t>
            </a:r>
            <a:r>
              <a:rPr lang="en-US" sz="3200" dirty="0">
                <a:solidFill>
                  <a:schemeClr val="bg1"/>
                </a:solidFill>
                <a:latin typeface="Public Sans" panose="020B0604020202020204" charset="0"/>
              </a:rPr>
              <a:t> &lt;</a:t>
            </a:r>
            <a:r>
              <a:rPr lang="en-US" sz="3200" dirty="0" err="1">
                <a:solidFill>
                  <a:schemeClr val="bg1"/>
                </a:solidFill>
                <a:latin typeface="Public Sans" panose="020B0604020202020204" charset="0"/>
              </a:rPr>
              <a:t>winbgim.h</a:t>
            </a:r>
            <a:r>
              <a:rPr lang="en-US" sz="3200" dirty="0">
                <a:solidFill>
                  <a:schemeClr val="bg1"/>
                </a:solidFill>
                <a:latin typeface="Public Sans" panose="020B0604020202020204" charset="0"/>
              </a:rPr>
              <a:t>&gt; </a:t>
            </a:r>
            <a:r>
              <a:rPr lang="en-US" sz="3200" dirty="0" err="1">
                <a:solidFill>
                  <a:schemeClr val="bg1"/>
                </a:solidFill>
                <a:latin typeface="Public Sans" panose="020B0604020202020204" charset="0"/>
              </a:rPr>
              <a:t>cung</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cấp</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các</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hàm</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xử</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lý</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đồ</a:t>
            </a:r>
            <a:r>
              <a:rPr lang="en-US" sz="3200" dirty="0">
                <a:solidFill>
                  <a:schemeClr val="bg1"/>
                </a:solidFill>
                <a:latin typeface="Public Sans" panose="020B0604020202020204" charset="0"/>
              </a:rPr>
              <a:t> </a:t>
            </a:r>
            <a:r>
              <a:rPr lang="en-US" sz="3200" dirty="0" err="1">
                <a:solidFill>
                  <a:schemeClr val="bg1"/>
                </a:solidFill>
                <a:latin typeface="Public Sans" panose="020B0604020202020204" charset="0"/>
              </a:rPr>
              <a:t>họa</a:t>
            </a:r>
            <a:r>
              <a:rPr lang="en-US" sz="3200" dirty="0">
                <a:solidFill>
                  <a:schemeClr val="bg1"/>
                </a:solidFill>
                <a:latin typeface="Public Sans" panose="020B0604020202020204" charset="0"/>
              </a:rPr>
              <a:t>.</a:t>
            </a:r>
          </a:p>
        </p:txBody>
      </p:sp>
      <p:pic>
        <p:nvPicPr>
          <p:cNvPr id="3" name="Picture 2">
            <a:extLst>
              <a:ext uri="{FF2B5EF4-FFF2-40B4-BE49-F238E27FC236}">
                <a16:creationId xmlns:a16="http://schemas.microsoft.com/office/drawing/2014/main" id="{DF1288D7-4820-4112-A52B-604AA16D5855}"/>
              </a:ext>
            </a:extLst>
          </p:cNvPr>
          <p:cNvPicPr>
            <a:picLocks noChangeAspect="1"/>
          </p:cNvPicPr>
          <p:nvPr/>
        </p:nvPicPr>
        <p:blipFill rotWithShape="1">
          <a:blip r:embed="rId16"/>
          <a:srcRect l="4938" r="4811" b="7288"/>
          <a:stretch/>
        </p:blipFill>
        <p:spPr>
          <a:xfrm>
            <a:off x="419248" y="1539368"/>
            <a:ext cx="9820985" cy="5966331"/>
          </a:xfrm>
          <a:prstGeom prst="rect">
            <a:avLst/>
          </a:prstGeom>
        </p:spPr>
      </p:pic>
    </p:spTree>
    <p:extLst>
      <p:ext uri="{BB962C8B-B14F-4D97-AF65-F5344CB8AC3E}">
        <p14:creationId xmlns:p14="http://schemas.microsoft.com/office/powerpoint/2010/main" val="350964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EFC137-F4D9-4BFA-9FA5-D64F59BFB5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23439"/>
            <a:ext cx="18287996" cy="8239661"/>
          </a:xfrm>
          <a:prstGeom prst="rect">
            <a:avLst/>
          </a:prstGeom>
        </p:spPr>
      </p:pic>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0" y="0"/>
            <a:ext cx="18288000" cy="1323439"/>
          </a:xfrm>
          <a:prstGeom prst="rect">
            <a:avLst/>
          </a:prstGeom>
        </p:spPr>
        <p:txBody>
          <a:bodyPr wrap="square">
            <a:spAutoFit/>
          </a:bodyPr>
          <a:lstStyle/>
          <a:p>
            <a:pPr algn="ctr"/>
            <a:r>
              <a:rPr lang="en-US" sz="8000" dirty="0">
                <a:solidFill>
                  <a:srgbClr val="FFFFFF"/>
                </a:solidFill>
                <a:latin typeface="Public Sans" panose="020B0604020202020204" charset="0"/>
              </a:rPr>
              <a:t>S</a:t>
            </a:r>
            <a:r>
              <a:rPr lang="vi-VN" sz="8000" dirty="0">
                <a:solidFill>
                  <a:srgbClr val="FFFFFF"/>
                </a:solidFill>
                <a:latin typeface="Public Sans" panose="020B0604020202020204" charset="0"/>
              </a:rPr>
              <a:t>ơ</a:t>
            </a:r>
            <a:r>
              <a:rPr lang="en-US" sz="8000" dirty="0">
                <a:solidFill>
                  <a:srgbClr val="FFFFFF"/>
                </a:solidFill>
                <a:latin typeface="Public Sans" panose="020B0604020202020204" charset="0"/>
              </a:rPr>
              <a:t> </a:t>
            </a:r>
            <a:r>
              <a:rPr lang="en-US" sz="8000" dirty="0" err="1">
                <a:solidFill>
                  <a:srgbClr val="FFFFFF"/>
                </a:solidFill>
                <a:latin typeface="Public Sans" panose="020B0604020202020204" charset="0"/>
              </a:rPr>
              <a:t>đồ</a:t>
            </a:r>
            <a:r>
              <a:rPr lang="en-US" sz="8000" dirty="0">
                <a:solidFill>
                  <a:srgbClr val="FFFFFF"/>
                </a:solidFill>
                <a:latin typeface="Public Sans" panose="020B0604020202020204" charset="0"/>
              </a:rPr>
              <a:t> </a:t>
            </a:r>
            <a:r>
              <a:rPr lang="en-US" sz="8000" dirty="0" err="1">
                <a:solidFill>
                  <a:srgbClr val="FFFFFF"/>
                </a:solidFill>
                <a:latin typeface="Public Sans" panose="020B0604020202020204" charset="0"/>
              </a:rPr>
              <a:t>chức</a:t>
            </a:r>
            <a:r>
              <a:rPr lang="en-US" sz="8000" dirty="0">
                <a:solidFill>
                  <a:srgbClr val="FFFFFF"/>
                </a:solidFill>
                <a:latin typeface="Public Sans" panose="020B0604020202020204" charset="0"/>
              </a:rPr>
              <a:t> </a:t>
            </a:r>
            <a:r>
              <a:rPr lang="en-US" sz="8000" dirty="0" err="1">
                <a:solidFill>
                  <a:srgbClr val="FFFFFF"/>
                </a:solidFill>
                <a:latin typeface="Public Sans" panose="020B0604020202020204" charset="0"/>
              </a:rPr>
              <a:t>năng</a:t>
            </a:r>
            <a:endParaRPr lang="en-US" sz="8000" dirty="0">
              <a:solidFill>
                <a:srgbClr val="FFFFFF"/>
              </a:solidFill>
              <a:latin typeface="Public Sans" panose="020B0604020202020204" charset="0"/>
            </a:endParaRPr>
          </a:p>
        </p:txBody>
      </p:sp>
    </p:spTree>
    <p:extLst>
      <p:ext uri="{BB962C8B-B14F-4D97-AF65-F5344CB8AC3E}">
        <p14:creationId xmlns:p14="http://schemas.microsoft.com/office/powerpoint/2010/main" val="3062132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854294-9403-436F-A078-37CE400482E8}"/>
              </a:ext>
            </a:extLst>
          </p:cNvPr>
          <p:cNvPicPr>
            <a:picLocks noChangeAspect="1"/>
          </p:cNvPicPr>
          <p:nvPr/>
        </p:nvPicPr>
        <p:blipFill>
          <a:blip r:embed="rId2"/>
          <a:stretch>
            <a:fillRect/>
          </a:stretch>
        </p:blipFill>
        <p:spPr>
          <a:xfrm>
            <a:off x="1524000" y="1257301"/>
            <a:ext cx="15098378" cy="8021882"/>
          </a:xfrm>
          <a:prstGeom prst="rect">
            <a:avLst/>
          </a:prstGeom>
        </p:spPr>
      </p:pic>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0" y="112512"/>
            <a:ext cx="18288000" cy="1323439"/>
          </a:xfrm>
          <a:prstGeom prst="rect">
            <a:avLst/>
          </a:prstGeom>
        </p:spPr>
        <p:txBody>
          <a:bodyPr wrap="square">
            <a:spAutoFit/>
          </a:bodyPr>
          <a:lstStyle/>
          <a:p>
            <a:pPr algn="ctr"/>
            <a:r>
              <a:rPr lang="en-US" sz="8000" dirty="0">
                <a:solidFill>
                  <a:srgbClr val="FFFFFF"/>
                </a:solidFill>
                <a:latin typeface="Public Sans" panose="020B0604020202020204" charset="0"/>
              </a:rPr>
              <a:t>Use case diagram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7A7B"/>
        </a:solidFill>
        <a:effectLst/>
      </p:bgPr>
    </p:bg>
    <p:spTree>
      <p:nvGrpSpPr>
        <p:cNvPr id="1" name=""/>
        <p:cNvGrpSpPr/>
        <p:nvPr/>
      </p:nvGrpSpPr>
      <p:grpSpPr>
        <a:xfrm>
          <a:off x="0" y="0"/>
          <a:ext cx="0" cy="0"/>
          <a:chOff x="0" y="0"/>
          <a:chExt cx="0" cy="0"/>
        </a:xfrm>
      </p:grpSpPr>
      <p:grpSp>
        <p:nvGrpSpPr>
          <p:cNvPr id="9" name="Group 9"/>
          <p:cNvGrpSpPr/>
          <p:nvPr/>
        </p:nvGrpSpPr>
        <p:grpSpPr>
          <a:xfrm>
            <a:off x="0" y="9052698"/>
            <a:ext cx="18288000" cy="1234302"/>
            <a:chOff x="0" y="0"/>
            <a:chExt cx="24384000" cy="1645736"/>
          </a:xfrm>
        </p:grpSpPr>
        <p:grpSp>
          <p:nvGrpSpPr>
            <p:cNvPr id="10" name="Group 10"/>
            <p:cNvGrpSpPr/>
            <p:nvPr/>
          </p:nvGrpSpPr>
          <p:grpSpPr>
            <a:xfrm>
              <a:off x="0" y="0"/>
              <a:ext cx="24384000" cy="1645736"/>
              <a:chOff x="0" y="0"/>
              <a:chExt cx="4816593" cy="325084"/>
            </a:xfrm>
          </p:grpSpPr>
          <p:sp>
            <p:nvSpPr>
              <p:cNvPr id="11" name="Freeform 11"/>
              <p:cNvSpPr/>
              <p:nvPr/>
            </p:nvSpPr>
            <p:spPr>
              <a:xfrm>
                <a:off x="0" y="0"/>
                <a:ext cx="4816592" cy="325084"/>
              </a:xfrm>
              <a:custGeom>
                <a:avLst/>
                <a:gdLst/>
                <a:ahLst/>
                <a:cxnLst/>
                <a:rect l="l" t="t" r="r" b="b"/>
                <a:pathLst>
                  <a:path w="4816592" h="325084">
                    <a:moveTo>
                      <a:pt x="0" y="0"/>
                    </a:moveTo>
                    <a:lnTo>
                      <a:pt x="4816592" y="0"/>
                    </a:lnTo>
                    <a:lnTo>
                      <a:pt x="4816592" y="325084"/>
                    </a:lnTo>
                    <a:lnTo>
                      <a:pt x="0" y="325084"/>
                    </a:lnTo>
                    <a:close/>
                  </a:path>
                </a:pathLst>
              </a:custGeom>
              <a:solidFill>
                <a:srgbClr val="CCCCCC"/>
              </a:solidFill>
              <a:ln w="95250" cap="sq">
                <a:solidFill>
                  <a:srgbClr val="CCCCCC"/>
                </a:solidFill>
                <a:prstDash val="solid"/>
                <a:miter/>
              </a:ln>
            </p:spPr>
          </p:sp>
          <p:sp>
            <p:nvSpPr>
              <p:cNvPr id="12" name="TextBox 12"/>
              <p:cNvSpPr txBox="1"/>
              <p:nvPr/>
            </p:nvSpPr>
            <p:spPr>
              <a:xfrm>
                <a:off x="0" y="-38100"/>
                <a:ext cx="4816593" cy="363184"/>
              </a:xfrm>
              <a:prstGeom prst="rect">
                <a:avLst/>
              </a:prstGeom>
            </p:spPr>
            <p:txBody>
              <a:bodyPr lIns="254000" tIns="254000" rIns="254000" bIns="254000" rtlCol="0" anchor="ctr"/>
              <a:lstStyle/>
              <a:p>
                <a:pPr marL="0" marR="0" lvl="0" indent="0" algn="l" defTabSz="914400" rtl="0" eaLnBrk="1" fontAlgn="auto" latinLnBrk="0" hangingPunct="1">
                  <a:lnSpc>
                    <a:spcPts val="21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Public Sans" panose="020B0604020202020204" charset="0"/>
                </a:endParaRPr>
              </a:p>
            </p:txBody>
          </p:sp>
        </p:grpSp>
        <p:sp>
          <p:nvSpPr>
            <p:cNvPr id="13" name="Freeform 13"/>
            <p:cNvSpPr/>
            <p:nvPr/>
          </p:nvSpPr>
          <p:spPr>
            <a:xfrm>
              <a:off x="316552" y="286517"/>
              <a:ext cx="1072702" cy="1072702"/>
            </a:xfrm>
            <a:custGeom>
              <a:avLst/>
              <a:gdLst/>
              <a:ahLst/>
              <a:cxnLst/>
              <a:rect l="l" t="t" r="r" b="b"/>
              <a:pathLst>
                <a:path w="1072702" h="1072702">
                  <a:moveTo>
                    <a:pt x="0" y="0"/>
                  </a:moveTo>
                  <a:lnTo>
                    <a:pt x="1072702" y="0"/>
                  </a:lnTo>
                  <a:lnTo>
                    <a:pt x="1072702" y="1072702"/>
                  </a:lnTo>
                  <a:lnTo>
                    <a:pt x="0" y="107270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474997" y="436533"/>
              <a:ext cx="755811" cy="772669"/>
            </a:xfrm>
            <a:custGeom>
              <a:avLst/>
              <a:gdLst/>
              <a:ahLst/>
              <a:cxnLst/>
              <a:rect l="l" t="t" r="r" b="b"/>
              <a:pathLst>
                <a:path w="755811" h="772669">
                  <a:moveTo>
                    <a:pt x="0" y="0"/>
                  </a:moveTo>
                  <a:lnTo>
                    <a:pt x="755812" y="0"/>
                  </a:lnTo>
                  <a:lnTo>
                    <a:pt x="755812" y="772670"/>
                  </a:lnTo>
                  <a:lnTo>
                    <a:pt x="0" y="772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897443" y="318086"/>
              <a:ext cx="1076085" cy="1009564"/>
            </a:xfrm>
            <a:custGeom>
              <a:avLst/>
              <a:gdLst/>
              <a:ahLst/>
              <a:cxnLst/>
              <a:rect l="l" t="t" r="r" b="b"/>
              <a:pathLst>
                <a:path w="1076085" h="1009564">
                  <a:moveTo>
                    <a:pt x="0" y="0"/>
                  </a:moveTo>
                  <a:lnTo>
                    <a:pt x="1076085" y="0"/>
                  </a:lnTo>
                  <a:lnTo>
                    <a:pt x="1076085" y="1009564"/>
                  </a:lnTo>
                  <a:lnTo>
                    <a:pt x="0" y="100956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3194335" y="366127"/>
              <a:ext cx="883585" cy="913481"/>
            </a:xfrm>
            <a:custGeom>
              <a:avLst/>
              <a:gdLst/>
              <a:ahLst/>
              <a:cxnLst/>
              <a:rect l="l" t="t" r="r" b="b"/>
              <a:pathLst>
                <a:path w="883585" h="913481">
                  <a:moveTo>
                    <a:pt x="0" y="0"/>
                  </a:moveTo>
                  <a:lnTo>
                    <a:pt x="883585" y="0"/>
                  </a:lnTo>
                  <a:lnTo>
                    <a:pt x="883585" y="913481"/>
                  </a:lnTo>
                  <a:lnTo>
                    <a:pt x="0" y="9134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5416372" y="377368"/>
              <a:ext cx="890999" cy="890999"/>
            </a:xfrm>
            <a:custGeom>
              <a:avLst/>
              <a:gdLst/>
              <a:ahLst/>
              <a:cxnLst/>
              <a:rect l="l" t="t" r="r" b="b"/>
              <a:pathLst>
                <a:path w="890999" h="890999">
                  <a:moveTo>
                    <a:pt x="0" y="0"/>
                  </a:moveTo>
                  <a:lnTo>
                    <a:pt x="890999" y="0"/>
                  </a:lnTo>
                  <a:lnTo>
                    <a:pt x="890999" y="890999"/>
                  </a:lnTo>
                  <a:lnTo>
                    <a:pt x="0" y="89099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8" name="Freeform 18"/>
            <p:cNvSpPr/>
            <p:nvPr/>
          </p:nvSpPr>
          <p:spPr>
            <a:xfrm>
              <a:off x="4298727" y="342107"/>
              <a:ext cx="896838" cy="961522"/>
            </a:xfrm>
            <a:custGeom>
              <a:avLst/>
              <a:gdLst/>
              <a:ahLst/>
              <a:cxnLst/>
              <a:rect l="l" t="t" r="r" b="b"/>
              <a:pathLst>
                <a:path w="896838" h="961522">
                  <a:moveTo>
                    <a:pt x="0" y="0"/>
                  </a:moveTo>
                  <a:lnTo>
                    <a:pt x="896838" y="0"/>
                  </a:lnTo>
                  <a:lnTo>
                    <a:pt x="896838" y="961522"/>
                  </a:lnTo>
                  <a:lnTo>
                    <a:pt x="0" y="9615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9" name="Freeform 19"/>
            <p:cNvSpPr/>
            <p:nvPr/>
          </p:nvSpPr>
          <p:spPr>
            <a:xfrm>
              <a:off x="6502778" y="318086"/>
              <a:ext cx="1207087" cy="1009564"/>
            </a:xfrm>
            <a:custGeom>
              <a:avLst/>
              <a:gdLst/>
              <a:ahLst/>
              <a:cxnLst/>
              <a:rect l="l" t="t" r="r" b="b"/>
              <a:pathLst>
                <a:path w="1207087" h="1009564">
                  <a:moveTo>
                    <a:pt x="0" y="0"/>
                  </a:moveTo>
                  <a:lnTo>
                    <a:pt x="1207088" y="0"/>
                  </a:lnTo>
                  <a:lnTo>
                    <a:pt x="1207088" y="1009564"/>
                  </a:lnTo>
                  <a:lnTo>
                    <a:pt x="0" y="100956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20" name="TextBox 20"/>
            <p:cNvSpPr txBox="1"/>
            <p:nvPr/>
          </p:nvSpPr>
          <p:spPr>
            <a:xfrm>
              <a:off x="22163171" y="429379"/>
              <a:ext cx="1562297" cy="649751"/>
            </a:xfrm>
            <a:prstGeom prst="rect">
              <a:avLst/>
            </a:prstGeom>
          </p:spPr>
          <p:txBody>
            <a:bodyPr lIns="0" tIns="0" rIns="0" bIns="0" rtlCol="0" anchor="t">
              <a:spAutoFit/>
            </a:bodyPr>
            <a:lstStyle/>
            <a:p>
              <a:pPr marL="0" marR="0" lvl="0" indent="0" algn="r" defTabSz="914400" rtl="0" eaLnBrk="1" fontAlgn="auto" latinLnBrk="0" hangingPunct="1">
                <a:lnSpc>
                  <a:spcPts val="384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Public Sans" panose="020B0604020202020204" charset="0"/>
              </a:endParaRPr>
            </a:p>
          </p:txBody>
        </p:sp>
      </p:grpSp>
      <p:sp>
        <p:nvSpPr>
          <p:cNvPr id="2" name="Rectangle 1">
            <a:extLst>
              <a:ext uri="{FF2B5EF4-FFF2-40B4-BE49-F238E27FC236}">
                <a16:creationId xmlns:a16="http://schemas.microsoft.com/office/drawing/2014/main" id="{DF042119-2E2B-4A27-8DF6-A1D28514416E}"/>
              </a:ext>
            </a:extLst>
          </p:cNvPr>
          <p:cNvSpPr/>
          <p:nvPr/>
        </p:nvSpPr>
        <p:spPr>
          <a:xfrm>
            <a:off x="0" y="0"/>
            <a:ext cx="18288000" cy="1323439"/>
          </a:xfrm>
          <a:prstGeom prst="rect">
            <a:avLst/>
          </a:prstGeom>
        </p:spPr>
        <p:txBody>
          <a:bodyPr wrap="square">
            <a:spAutoFit/>
          </a:bodyPr>
          <a:lstStyle/>
          <a:p>
            <a:pPr algn="ctr"/>
            <a:r>
              <a:rPr lang="en-US" sz="8000" dirty="0">
                <a:solidFill>
                  <a:srgbClr val="FFFFFF"/>
                </a:solidFill>
                <a:latin typeface="Public Sans" panose="020B0604020202020204" charset="0"/>
              </a:rPr>
              <a:t>Activity diagram</a:t>
            </a:r>
          </a:p>
        </p:txBody>
      </p:sp>
      <p:pic>
        <p:nvPicPr>
          <p:cNvPr id="3" name="Picture 2">
            <a:extLst>
              <a:ext uri="{FF2B5EF4-FFF2-40B4-BE49-F238E27FC236}">
                <a16:creationId xmlns:a16="http://schemas.microsoft.com/office/drawing/2014/main" id="{2A63A7CF-56A7-4741-8080-E8771ADF690D}"/>
              </a:ext>
            </a:extLst>
          </p:cNvPr>
          <p:cNvPicPr>
            <a:picLocks noChangeAspect="1"/>
          </p:cNvPicPr>
          <p:nvPr/>
        </p:nvPicPr>
        <p:blipFill>
          <a:blip r:embed="rId16"/>
          <a:stretch>
            <a:fillRect/>
          </a:stretch>
        </p:blipFill>
        <p:spPr>
          <a:xfrm>
            <a:off x="4" y="1645473"/>
            <a:ext cx="18287996" cy="7347517"/>
          </a:xfrm>
          <a:prstGeom prst="rect">
            <a:avLst/>
          </a:prstGeom>
        </p:spPr>
      </p:pic>
    </p:spTree>
    <p:extLst>
      <p:ext uri="{BB962C8B-B14F-4D97-AF65-F5344CB8AC3E}">
        <p14:creationId xmlns:p14="http://schemas.microsoft.com/office/powerpoint/2010/main" val="2527391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4217</TotalTime>
  <Words>815</Words>
  <Application>Microsoft Office PowerPoint</Application>
  <PresentationFormat>Custom</PresentationFormat>
  <Paragraphs>83</Paragraphs>
  <Slides>27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Public Sans</vt:lpstr>
      <vt:lpstr>Retropix</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and Blue Technology Presentation</dc:title>
  <dc:creator>Minh Duc Nguyen</dc:creator>
  <cp:lastModifiedBy>Nguyen Minh Duc 20203895</cp:lastModifiedBy>
  <cp:revision>56</cp:revision>
  <dcterms:created xsi:type="dcterms:W3CDTF">2006-08-16T00:00:00Z</dcterms:created>
  <dcterms:modified xsi:type="dcterms:W3CDTF">2024-01-10T15:37:03Z</dcterms:modified>
  <dc:identifier>DAFwgbP5uxo</dc:identifier>
</cp:coreProperties>
</file>